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5" r:id="rId1"/>
  </p:sldMasterIdLst>
  <p:notesMasterIdLst>
    <p:notesMasterId r:id="rId23"/>
  </p:notesMasterIdLst>
  <p:handoutMasterIdLst>
    <p:handoutMasterId r:id="rId24"/>
  </p:handoutMasterIdLst>
  <p:sldIdLst>
    <p:sldId id="582" r:id="rId2"/>
    <p:sldId id="584" r:id="rId3"/>
    <p:sldId id="585" r:id="rId4"/>
    <p:sldId id="583" r:id="rId5"/>
    <p:sldId id="586" r:id="rId6"/>
    <p:sldId id="587" r:id="rId7"/>
    <p:sldId id="563" r:id="rId8"/>
    <p:sldId id="564" r:id="rId9"/>
    <p:sldId id="565" r:id="rId10"/>
    <p:sldId id="566" r:id="rId11"/>
    <p:sldId id="567" r:id="rId12"/>
    <p:sldId id="568" r:id="rId13"/>
    <p:sldId id="569" r:id="rId14"/>
    <p:sldId id="571" r:id="rId15"/>
    <p:sldId id="572" r:id="rId16"/>
    <p:sldId id="573" r:id="rId17"/>
    <p:sldId id="579" r:id="rId18"/>
    <p:sldId id="574" r:id="rId19"/>
    <p:sldId id="575" r:id="rId20"/>
    <p:sldId id="576" r:id="rId21"/>
    <p:sldId id="577"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kern="1200">
        <a:solidFill>
          <a:schemeClr val="tx1"/>
        </a:solidFill>
        <a:latin typeface="Verdana" pitchFamily="34" charset="0"/>
        <a:ea typeface="+mn-ea"/>
        <a:cs typeface="Arial" pitchFamily="34" charset="0"/>
      </a:defRPr>
    </a:lvl5pPr>
    <a:lvl6pPr marL="2286000" algn="l" defTabSz="914400" rtl="0" eaLnBrk="1" latinLnBrk="0" hangingPunct="1">
      <a:defRPr kern="1200">
        <a:solidFill>
          <a:schemeClr val="tx1"/>
        </a:solidFill>
        <a:latin typeface="Verdana" pitchFamily="34" charset="0"/>
        <a:ea typeface="+mn-ea"/>
        <a:cs typeface="Arial" pitchFamily="34" charset="0"/>
      </a:defRPr>
    </a:lvl6pPr>
    <a:lvl7pPr marL="2743200" algn="l" defTabSz="914400" rtl="0" eaLnBrk="1" latinLnBrk="0" hangingPunct="1">
      <a:defRPr kern="1200">
        <a:solidFill>
          <a:schemeClr val="tx1"/>
        </a:solidFill>
        <a:latin typeface="Verdana" pitchFamily="34" charset="0"/>
        <a:ea typeface="+mn-ea"/>
        <a:cs typeface="Arial" pitchFamily="34" charset="0"/>
      </a:defRPr>
    </a:lvl7pPr>
    <a:lvl8pPr marL="3200400" algn="l" defTabSz="914400" rtl="0" eaLnBrk="1" latinLnBrk="0" hangingPunct="1">
      <a:defRPr kern="1200">
        <a:solidFill>
          <a:schemeClr val="tx1"/>
        </a:solidFill>
        <a:latin typeface="Verdana" pitchFamily="34" charset="0"/>
        <a:ea typeface="+mn-ea"/>
        <a:cs typeface="Arial" pitchFamily="34" charset="0"/>
      </a:defRPr>
    </a:lvl8pPr>
    <a:lvl9pPr marL="3657600" algn="l" defTabSz="914400" rtl="0" eaLnBrk="1" latinLnBrk="0" hangingPunct="1">
      <a:defRPr kern="1200">
        <a:solidFill>
          <a:schemeClr val="tx1"/>
        </a:solidFill>
        <a:latin typeface="Verdan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9900"/>
    <a:srgbClr val="0033CC"/>
    <a:srgbClr val="33CC33"/>
    <a:srgbClr val="003399"/>
    <a:srgbClr val="FFFFCC"/>
    <a:srgbClr val="E4F5FE"/>
    <a:srgbClr val="CAFFFB"/>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85902" autoAdjust="0"/>
  </p:normalViewPr>
  <p:slideViewPr>
    <p:cSldViewPr>
      <p:cViewPr>
        <p:scale>
          <a:sx n="75" d="100"/>
          <a:sy n="75" d="100"/>
        </p:scale>
        <p:origin x="-360" y="-5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defTabSz="928688" eaLnBrk="0" hangingPunct="0">
              <a:defRPr sz="1200">
                <a:latin typeface="Times" pitchFamily="18" charset="0"/>
                <a:cs typeface="+mn-cs"/>
              </a:defRPr>
            </a:lvl1pPr>
          </a:lstStyle>
          <a:p>
            <a:pPr>
              <a:defRPr/>
            </a:pPr>
            <a:endParaRPr lang="en-US"/>
          </a:p>
        </p:txBody>
      </p:sp>
      <p:sp>
        <p:nvSpPr>
          <p:cNvPr id="1229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lgn="r" defTabSz="928688" eaLnBrk="0" hangingPunct="0">
              <a:defRPr sz="1200">
                <a:latin typeface="Times" pitchFamily="18" charset="0"/>
                <a:cs typeface="+mn-cs"/>
              </a:defRPr>
            </a:lvl1pPr>
          </a:lstStyle>
          <a:p>
            <a:pPr>
              <a:defRPr/>
            </a:pPr>
            <a:endParaRPr lang="en-US"/>
          </a:p>
        </p:txBody>
      </p:sp>
      <p:sp>
        <p:nvSpPr>
          <p:cNvPr id="1229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defTabSz="928688" eaLnBrk="0" hangingPunct="0">
              <a:defRPr sz="1200">
                <a:latin typeface="Times" pitchFamily="18" charset="0"/>
                <a:cs typeface="+mn-cs"/>
              </a:defRPr>
            </a:lvl1pPr>
          </a:lstStyle>
          <a:p>
            <a:pPr>
              <a:defRPr/>
            </a:pPr>
            <a:r>
              <a:rPr lang="en-US"/>
              <a:t>International Technology Education Association</a:t>
            </a:r>
          </a:p>
        </p:txBody>
      </p:sp>
      <p:sp>
        <p:nvSpPr>
          <p:cNvPr id="1229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lgn="r" defTabSz="928688" eaLnBrk="0" hangingPunct="0">
              <a:defRPr sz="1200">
                <a:latin typeface="Times" pitchFamily="18" charset="0"/>
                <a:cs typeface="+mn-cs"/>
              </a:defRPr>
            </a:lvl1pPr>
          </a:lstStyle>
          <a:p>
            <a:pPr>
              <a:defRPr/>
            </a:pPr>
            <a:fld id="{83D95EBD-4CDC-4781-8EC5-BB911ED155D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defTabSz="928688" eaLnBrk="0" hangingPunct="0">
              <a:defRPr sz="1200">
                <a:latin typeface="Tahoma" pitchFamily="34" charset="0"/>
                <a:ea typeface="Tahoma" pitchFamily="34" charset="0"/>
                <a:cs typeface="Tahoma" pitchFamily="34" charset="0"/>
              </a:defRPr>
            </a:lvl1pPr>
          </a:lstStyle>
          <a:p>
            <a:pPr>
              <a:defRPr/>
            </a:pPr>
            <a:endParaRPr lang="en-US"/>
          </a:p>
        </p:txBody>
      </p:sp>
      <p:sp>
        <p:nvSpPr>
          <p:cNvPr id="96259" name="Rectangle 3"/>
          <p:cNvSpPr>
            <a:spLocks noGrp="1" noChangeArrowheads="1"/>
          </p:cNvSpPr>
          <p:nvPr>
            <p:ph type="dt" idx="1"/>
          </p:nvPr>
        </p:nvSpPr>
        <p:spPr bwMode="auto">
          <a:xfrm>
            <a:off x="3971925" y="0"/>
            <a:ext cx="3038475" cy="461963"/>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lgn="r" defTabSz="928688" eaLnBrk="0" hangingPunct="0">
              <a:defRPr sz="1200">
                <a:latin typeface="Tahoma" pitchFamily="34" charset="0"/>
                <a:ea typeface="Tahoma" pitchFamily="34" charset="0"/>
                <a:cs typeface="Tahoma" pitchFamily="34"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838200" y="457200"/>
            <a:ext cx="5334000" cy="4000500"/>
          </a:xfrm>
          <a:prstGeom prst="rect">
            <a:avLst/>
          </a:prstGeom>
          <a:noFill/>
          <a:ln w="9525">
            <a:solidFill>
              <a:srgbClr val="000000"/>
            </a:solidFill>
            <a:miter lim="800000"/>
            <a:headEnd/>
            <a:tailEnd/>
          </a:ln>
        </p:spPr>
      </p:sp>
      <p:sp>
        <p:nvSpPr>
          <p:cNvPr id="96261" name="Rectangle 5"/>
          <p:cNvSpPr>
            <a:spLocks noGrp="1" noChangeArrowheads="1"/>
          </p:cNvSpPr>
          <p:nvPr>
            <p:ph type="body" sz="quarter" idx="3"/>
          </p:nvPr>
        </p:nvSpPr>
        <p:spPr bwMode="auto">
          <a:xfrm>
            <a:off x="609600" y="4572000"/>
            <a:ext cx="5867400" cy="3733800"/>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8" name="Rectangle 6"/>
          <p:cNvSpPr>
            <a:spLocks noGrp="1" noChangeArrowheads="1"/>
          </p:cNvSpPr>
          <p:nvPr>
            <p:ph type="ftr" sz="quarter" idx="4"/>
          </p:nvPr>
        </p:nvSpPr>
        <p:spPr>
          <a:xfrm>
            <a:off x="0" y="8458200"/>
            <a:ext cx="5029200" cy="685800"/>
          </a:xfrm>
          <a:prstGeom prst="rect">
            <a:avLst/>
          </a:prstGeom>
          <a:noFill/>
        </p:spPr>
        <p:txBody>
          <a:bodyPr/>
          <a:lstStyle>
            <a:lvl1pPr eaLnBrk="0" hangingPunct="0">
              <a:tabLst>
                <a:tab pos="228600" algn="l"/>
              </a:tabLst>
              <a:defRPr sz="1100">
                <a:latin typeface="Tahoma" pitchFamily="34" charset="0"/>
                <a:ea typeface="Tahoma" pitchFamily="34" charset="0"/>
                <a:cs typeface="Tahoma" pitchFamily="34" charset="0"/>
              </a:defRPr>
            </a:lvl1pPr>
          </a:lstStyle>
          <a:p>
            <a:pPr>
              <a:defRPr/>
            </a:pPr>
            <a:r>
              <a:rPr lang="en-US"/>
              <a:t>©International Technology Education Association</a:t>
            </a:r>
          </a:p>
          <a:p>
            <a:pPr>
              <a:defRPr/>
            </a:pPr>
            <a:r>
              <a:rPr lang="en-US"/>
              <a:t>	Center to Advance the Teaching of Technology &amp; Science</a:t>
            </a:r>
          </a:p>
          <a:p>
            <a:pPr>
              <a:defRPr/>
            </a:pPr>
            <a:r>
              <a:rPr lang="en-US"/>
              <a:t>	Engineering byDesign™</a:t>
            </a:r>
          </a:p>
        </p:txBody>
      </p:sp>
      <p:sp>
        <p:nvSpPr>
          <p:cNvPr id="9" name="Rectangle 7"/>
          <p:cNvSpPr>
            <a:spLocks noGrp="1" noChangeArrowheads="1"/>
          </p:cNvSpPr>
          <p:nvPr>
            <p:ph type="sldNum" sz="quarter" idx="5"/>
          </p:nvPr>
        </p:nvSpPr>
        <p:spPr>
          <a:xfrm>
            <a:off x="5410200" y="8686800"/>
            <a:ext cx="1295400" cy="304800"/>
          </a:xfrm>
          <a:prstGeom prst="rect">
            <a:avLst/>
          </a:prstGeom>
          <a:noFill/>
        </p:spPr>
        <p:txBody>
          <a:bodyPr/>
          <a:lstStyle>
            <a:lvl1pPr eaLnBrk="0" hangingPunct="0">
              <a:defRPr sz="1400">
                <a:latin typeface="Tahoma" pitchFamily="34" charset="0"/>
                <a:ea typeface="Tahoma" pitchFamily="34" charset="0"/>
                <a:cs typeface="Tahoma" pitchFamily="34" charset="0"/>
              </a:defRPr>
            </a:lvl1pPr>
          </a:lstStyle>
          <a:p>
            <a:pPr>
              <a:defRPr/>
            </a:pPr>
            <a:r>
              <a:rPr lang="en-US"/>
              <a:t>Slide #</a:t>
            </a:r>
            <a:fld id="{9D8BE4A2-03E5-493B-88F3-1660FB587518}"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ahoma" pitchFamily="34" charset="0"/>
        <a:ea typeface="Tahoma" pitchFamily="34" charset="0"/>
        <a:cs typeface="Tahoma" pitchFamily="34" charset="0"/>
      </a:defRPr>
    </a:lvl1pPr>
    <a:lvl2pPr marL="457200" algn="l" rtl="0" eaLnBrk="0" fontAlgn="base" hangingPunct="0">
      <a:spcBef>
        <a:spcPct val="30000"/>
      </a:spcBef>
      <a:spcAft>
        <a:spcPct val="0"/>
      </a:spcAft>
      <a:defRPr sz="1200" kern="1200">
        <a:solidFill>
          <a:schemeClr val="tx1"/>
        </a:solidFill>
        <a:latin typeface="Tahoma" pitchFamily="34" charset="0"/>
        <a:ea typeface="Tahoma" pitchFamily="34" charset="0"/>
        <a:cs typeface="Tahoma" pitchFamily="34" charset="0"/>
      </a:defRPr>
    </a:lvl2pPr>
    <a:lvl3pPr marL="914400" algn="l" rtl="0" eaLnBrk="0" fontAlgn="base" hangingPunct="0">
      <a:spcBef>
        <a:spcPct val="30000"/>
      </a:spcBef>
      <a:spcAft>
        <a:spcPct val="0"/>
      </a:spcAft>
      <a:defRPr sz="1200" kern="1200">
        <a:solidFill>
          <a:schemeClr val="tx1"/>
        </a:solidFill>
        <a:latin typeface="Tahoma" pitchFamily="34" charset="0"/>
        <a:ea typeface="Tahoma" pitchFamily="34" charset="0"/>
        <a:cs typeface="Tahoma" pitchFamily="34" charset="0"/>
      </a:defRPr>
    </a:lvl3pPr>
    <a:lvl4pPr marL="1371600" algn="l" rtl="0" eaLnBrk="0" fontAlgn="base" hangingPunct="0">
      <a:spcBef>
        <a:spcPct val="30000"/>
      </a:spcBef>
      <a:spcAft>
        <a:spcPct val="0"/>
      </a:spcAft>
      <a:defRPr sz="1200" kern="1200">
        <a:solidFill>
          <a:schemeClr val="tx1"/>
        </a:solidFill>
        <a:latin typeface="Tahoma" pitchFamily="34" charset="0"/>
        <a:ea typeface="Tahoma" pitchFamily="34" charset="0"/>
        <a:cs typeface="Tahoma" pitchFamily="34" charset="0"/>
      </a:defRPr>
    </a:lvl4pPr>
    <a:lvl5pPr marL="1828800" algn="l" rtl="0" eaLnBrk="0" fontAlgn="base" hangingPunct="0">
      <a:spcBef>
        <a:spcPct val="30000"/>
      </a:spcBef>
      <a:spcAft>
        <a:spcPct val="0"/>
      </a:spcAft>
      <a:defRPr sz="1200" kern="1200">
        <a:solidFill>
          <a:schemeClr val="tx1"/>
        </a:solidFill>
        <a:latin typeface="Tahoma" pitchFamily="34" charset="0"/>
        <a:ea typeface="Tahoma" pitchFamily="34" charset="0"/>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smtClean="0"/>
              <a:t>©International Technology Education Association</a:t>
            </a:r>
          </a:p>
          <a:p>
            <a:pPr>
              <a:defRPr/>
            </a:pPr>
            <a:r>
              <a:rPr lang="en-US" smtClean="0"/>
              <a:t>	Center to Advance the Teaching of Technology &amp; Science</a:t>
            </a:r>
          </a:p>
          <a:p>
            <a:pPr>
              <a:defRPr/>
            </a:pPr>
            <a:r>
              <a:rPr lang="en-US" smtClean="0"/>
              <a:t>	Engineering byDesign™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9D8BE4A2-03E5-493B-88F3-1660FB587518}" type="slidenum">
              <a:rPr lang="en-US" smtClean="0"/>
              <a:pPr>
                <a:defRPr/>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44036"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44037"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C4C29D8B-394A-4D48-AACF-FC3141173AC0}" type="slidenum">
              <a:rPr lang="en-US" smtClean="0"/>
              <a:pPr/>
              <a:t>14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45060"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45061"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F4DC0A9E-7C88-4F7E-A232-5C43881C265A}" type="slidenum">
              <a:rPr lang="en-US" smtClean="0"/>
              <a:pPr/>
              <a:t>15</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46084"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46085"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F9AD676E-7C7F-4A04-89B0-76426D60858D}" type="slidenum">
              <a:rPr lang="en-US" smtClean="0"/>
              <a:pPr/>
              <a:t>16</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47108"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47109"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9317251E-7513-4F06-B5C0-938A9BC4AD4F}" type="slidenum">
              <a:rPr lang="en-US" smtClean="0"/>
              <a:pPr/>
              <a:t>17</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48132"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48133"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D242342B-E5A2-493B-A4D4-793D507B93D9}" type="slidenum">
              <a:rPr lang="en-US" smtClean="0"/>
              <a:pPr/>
              <a:t>18</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49156"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49157"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D043B214-D74D-4423-A413-5D148BC19B91}" type="slidenum">
              <a:rPr lang="en-US" smtClean="0"/>
              <a:pPr/>
              <a:t>19</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50180"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50181"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49206263-5A67-41FE-A330-614C9909EAC8}" type="slidenum">
              <a:rPr lang="en-US" smtClean="0"/>
              <a:pPr/>
              <a:t>20</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51204"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51205"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C2A0C378-FE4B-43D0-9153-0E848FCF35BD}"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Stone Age</a:t>
            </a:r>
          </a:p>
          <a:p>
            <a:r>
              <a:rPr lang="en-US" dirty="0" smtClean="0"/>
              <a:t>Bronze Age</a:t>
            </a:r>
          </a:p>
          <a:p>
            <a:r>
              <a:rPr lang="en-US" dirty="0" smtClean="0"/>
              <a:t>Iron Age</a:t>
            </a:r>
          </a:p>
          <a:p>
            <a:r>
              <a:rPr lang="en-US" dirty="0" smtClean="0"/>
              <a:t>Middle Ages</a:t>
            </a:r>
          </a:p>
          <a:p>
            <a:r>
              <a:rPr lang="en-US" dirty="0" smtClean="0"/>
              <a:t>Renaissance</a:t>
            </a:r>
          </a:p>
          <a:p>
            <a:r>
              <a:rPr lang="en-US" dirty="0" smtClean="0"/>
              <a:t>Industrial Age</a:t>
            </a:r>
          </a:p>
          <a:p>
            <a:r>
              <a:rPr lang="en-US" dirty="0" smtClean="0"/>
              <a:t>Information Age</a:t>
            </a:r>
          </a:p>
          <a:p>
            <a:endParaRPr lang="en-US" dirty="0"/>
          </a:p>
        </p:txBody>
      </p:sp>
      <p:sp>
        <p:nvSpPr>
          <p:cNvPr id="4" name="Footer Placeholder 3"/>
          <p:cNvSpPr>
            <a:spLocks noGrp="1"/>
          </p:cNvSpPr>
          <p:nvPr>
            <p:ph type="ftr" sz="quarter" idx="10"/>
          </p:nvPr>
        </p:nvSpPr>
        <p:spPr/>
        <p:txBody>
          <a:bodyPr/>
          <a:lstStyle/>
          <a:p>
            <a:pPr>
              <a:defRPr/>
            </a:pPr>
            <a:r>
              <a:rPr lang="en-US" smtClean="0"/>
              <a:t>©International Technology Education Association</a:t>
            </a:r>
          </a:p>
          <a:p>
            <a:pPr>
              <a:defRPr/>
            </a:pPr>
            <a:r>
              <a:rPr lang="en-US" smtClean="0"/>
              <a:t>	Center to Advance the Teaching of Technology &amp; Science</a:t>
            </a:r>
          </a:p>
          <a:p>
            <a:pPr>
              <a:defRPr/>
            </a:pPr>
            <a:r>
              <a:rPr lang="en-US" smtClean="0"/>
              <a:t>	Engineering byDesign™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9D8BE4A2-03E5-493B-88F3-1660FB587518}"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36868"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36869"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A05B3833-31AE-478C-84C3-F6E6ECF4635E}" type="slidenum">
              <a:rPr lang="en-US" smtClean="0"/>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37892"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37893"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A8E2C069-9895-400B-86DF-2E87C84F1ABF}"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38916"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38917"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26BF255B-26C4-4690-B217-E8550F27BAB6}"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39940"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39941"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4A456C42-9221-42FB-9BF6-91A16D4C7010}" type="slidenum">
              <a:rPr lang="en-US" smtClean="0"/>
              <a:pPr/>
              <a:t>10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40964"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40965"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1E8BAC14-D7CB-4202-AA8A-6A287383182C}" type="slidenum">
              <a:rPr lang="en-US" smtClean="0"/>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41988"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41989"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80696F9A-549A-4FBC-84AC-B332C916A822}" type="slidenum">
              <a:rPr lang="en-US" smtClean="0"/>
              <a:pPr/>
              <a:t>12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xfrm>
            <a:off x="609600" y="4648200"/>
            <a:ext cx="5867400" cy="3657600"/>
          </a:xfrm>
          <a:noFill/>
          <a:ln/>
        </p:spPr>
        <p:txBody>
          <a:bodyPr/>
          <a:lstStyle/>
          <a:p>
            <a:pPr marL="228600" indent="-228600" eaLnBrk="1" hangingPunct="1">
              <a:buFont typeface="Tahoma" pitchFamily="34" charset="0"/>
              <a:buAutoNum type="arabicPeriod"/>
            </a:pPr>
            <a:endParaRPr lang="en-US" smtClean="0"/>
          </a:p>
        </p:txBody>
      </p:sp>
      <p:sp>
        <p:nvSpPr>
          <p:cNvPr id="43012" name="Rectangle 6"/>
          <p:cNvSpPr>
            <a:spLocks noGrp="1" noChangeArrowheads="1"/>
          </p:cNvSpPr>
          <p:nvPr>
            <p:ph type="ftr" sz="quarter" idx="4"/>
          </p:nvPr>
        </p:nvSpPr>
        <p:spPr bwMode="auto">
          <a:xfrm>
            <a:off x="152400" y="8458200"/>
            <a:ext cx="5029200" cy="685800"/>
          </a:xfrm>
          <a:noFill/>
          <a:ln>
            <a:miter lim="800000"/>
            <a:headEnd/>
            <a:tailEnd/>
          </a:ln>
        </p:spPr>
        <p:txBody>
          <a:bodyPr vert="horz" wrap="square" lIns="91440" tIns="45720" rIns="91440" bIns="45720" numCol="1" anchor="t" anchorCtr="0" compatLnSpc="1">
            <a:prstTxWarp prst="textNoShape">
              <a:avLst/>
            </a:prstTxWarp>
          </a:bodyPr>
          <a:lstStyle/>
          <a:p>
            <a:r>
              <a:rPr lang="en-US" sz="1200" smtClean="0"/>
              <a:t>©International Technology Education Association</a:t>
            </a:r>
          </a:p>
          <a:p>
            <a:r>
              <a:rPr lang="en-US" sz="1200" smtClean="0"/>
              <a:t>	Center to Advance the Teaching of Technology &amp; Science</a:t>
            </a:r>
          </a:p>
          <a:p>
            <a:r>
              <a:rPr lang="en-US" sz="1200" smtClean="0"/>
              <a:t>	Engineering byDesign™</a:t>
            </a:r>
          </a:p>
        </p:txBody>
      </p:sp>
      <p:sp>
        <p:nvSpPr>
          <p:cNvPr id="43013" name="Rectangle 7"/>
          <p:cNvSpPr>
            <a:spLocks noGrp="1" noChangeArrowheads="1"/>
          </p:cNvSpPr>
          <p:nvPr>
            <p:ph type="sldNum" sz="quarter" idx="5"/>
          </p:nvPr>
        </p:nvSpPr>
        <p:spPr bwMode="auto">
          <a:xfrm>
            <a:off x="5410200" y="8763000"/>
            <a:ext cx="1295400" cy="304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Slide #</a:t>
            </a:r>
            <a:fld id="{B96AE8A0-8EA3-4916-AB04-16A0DDC99404}"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r>
              <a:rPr lang="en-US" smtClean="0"/>
              <a:t>© 2011 International Technology and Engineering Educators Association,</a:t>
            </a:r>
          </a:p>
          <a:p>
            <a:pPr>
              <a:defRPr/>
            </a:pPr>
            <a:r>
              <a:rPr lang="en-US" smtClean="0"/>
              <a:t>    </a:t>
            </a:r>
            <a:r>
              <a:rPr lang="en-US" smtClean="0">
                <a:solidFill>
                  <a:srgbClr val="C00000"/>
                </a:solidFill>
              </a:rPr>
              <a:t>STEM</a:t>
            </a:r>
            <a:r>
              <a:rPr lang="en-US" smtClean="0">
                <a:sym typeface="Wingdings" pitchFamily="2" charset="2"/>
              </a:rPr>
              <a:t></a:t>
            </a:r>
            <a:r>
              <a:rPr lang="en-US" smtClean="0">
                <a:solidFill>
                  <a:srgbClr val="009900"/>
                </a:solidFill>
              </a:rPr>
              <a:t>Center for Teaching and Learning™</a:t>
            </a:r>
          </a:p>
          <a:p>
            <a:pPr>
              <a:defRPr/>
            </a:pPr>
            <a:r>
              <a:rPr lang="en-US" smtClean="0"/>
              <a:t>    [Name of Course Guide]</a:t>
            </a:r>
          </a:p>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2DF4DFA9-9672-4402-8ED9-00A61025FCB0}"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 2011 International Technology and Engineering Educators Association,</a:t>
            </a:r>
          </a:p>
          <a:p>
            <a:pPr>
              <a:defRPr/>
            </a:pPr>
            <a:r>
              <a:rPr lang="en-US" smtClean="0"/>
              <a:t>    </a:t>
            </a:r>
            <a:r>
              <a:rPr lang="en-US" smtClean="0">
                <a:solidFill>
                  <a:srgbClr val="C00000"/>
                </a:solidFill>
              </a:rPr>
              <a:t>STEM</a:t>
            </a:r>
            <a:r>
              <a:rPr lang="en-US" smtClean="0">
                <a:sym typeface="Wingdings" pitchFamily="2" charset="2"/>
              </a:rPr>
              <a:t></a:t>
            </a:r>
            <a:r>
              <a:rPr lang="en-US" smtClean="0">
                <a:solidFill>
                  <a:srgbClr val="009900"/>
                </a:solidFill>
              </a:rPr>
              <a:t>Center for Teaching and Learning™</a:t>
            </a:r>
          </a:p>
          <a:p>
            <a:pPr>
              <a:defRPr/>
            </a:pPr>
            <a:r>
              <a:rPr lang="en-US" smtClean="0"/>
              <a:t>    [Name of Course Guide]</a:t>
            </a:r>
          </a:p>
          <a:p>
            <a:pPr>
              <a:defRPr/>
            </a:pPr>
            <a:endParaRPr lang="en-US"/>
          </a:p>
        </p:txBody>
      </p:sp>
      <p:sp>
        <p:nvSpPr>
          <p:cNvPr id="6" name="Slide Number Placeholder 5"/>
          <p:cNvSpPr>
            <a:spLocks noGrp="1"/>
          </p:cNvSpPr>
          <p:nvPr>
            <p:ph type="sldNum" sz="quarter" idx="12"/>
          </p:nvPr>
        </p:nvSpPr>
        <p:spPr/>
        <p:txBody>
          <a:bodyPr/>
          <a:lstStyle/>
          <a:p>
            <a:pPr>
              <a:defRPr/>
            </a:pPr>
            <a:fld id="{2DF4DFA9-9672-4402-8ED9-00A61025FCB0}"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2DF4DFA9-9672-4402-8ED9-00A61025FCB0}"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 2011 International Technology and Engineering Educators Association,</a:t>
            </a:r>
          </a:p>
          <a:p>
            <a:pPr>
              <a:defRPr/>
            </a:pPr>
            <a:r>
              <a:rPr lang="en-US" smtClean="0"/>
              <a:t>    </a:t>
            </a:r>
            <a:r>
              <a:rPr lang="en-US" smtClean="0">
                <a:solidFill>
                  <a:srgbClr val="C00000"/>
                </a:solidFill>
              </a:rPr>
              <a:t>STEM</a:t>
            </a:r>
            <a:r>
              <a:rPr lang="en-US" smtClean="0">
                <a:sym typeface="Wingdings" pitchFamily="2" charset="2"/>
              </a:rPr>
              <a:t></a:t>
            </a:r>
            <a:r>
              <a:rPr lang="en-US" smtClean="0">
                <a:solidFill>
                  <a:srgbClr val="009900"/>
                </a:solidFill>
              </a:rPr>
              <a:t>Center for Teaching and Learning™</a:t>
            </a:r>
          </a:p>
          <a:p>
            <a:pPr>
              <a:defRPr/>
            </a:pPr>
            <a:r>
              <a:rPr lang="en-US" smtClean="0"/>
              <a:t>    [Name of Course Guide]</a:t>
            </a:r>
          </a:p>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 2011 International Technology and Engineering Educators Association,</a:t>
            </a:r>
          </a:p>
          <a:p>
            <a:pPr>
              <a:defRPr/>
            </a:pPr>
            <a:r>
              <a:rPr lang="en-US" smtClean="0"/>
              <a:t>    </a:t>
            </a:r>
            <a:r>
              <a:rPr lang="en-US" smtClean="0">
                <a:solidFill>
                  <a:srgbClr val="C00000"/>
                </a:solidFill>
              </a:rPr>
              <a:t>STEM</a:t>
            </a:r>
            <a:r>
              <a:rPr lang="en-US" smtClean="0">
                <a:sym typeface="Wingdings" pitchFamily="2" charset="2"/>
              </a:rPr>
              <a:t></a:t>
            </a:r>
            <a:r>
              <a:rPr lang="en-US" smtClean="0">
                <a:solidFill>
                  <a:srgbClr val="009900"/>
                </a:solidFill>
              </a:rPr>
              <a:t>Center for Teaching and Learning™</a:t>
            </a:r>
          </a:p>
          <a:p>
            <a:pPr>
              <a:defRPr/>
            </a:pPr>
            <a:r>
              <a:rPr lang="en-US" smtClean="0"/>
              <a:t>    [Name of Course Guide]</a:t>
            </a:r>
          </a:p>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2DF4DFA9-9672-4402-8ED9-00A61025FCB0}"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r>
              <a:rPr lang="en-US" smtClean="0"/>
              <a:t>© 2011 International Technology and Engineering Educators Association,</a:t>
            </a:r>
          </a:p>
          <a:p>
            <a:pPr>
              <a:defRPr/>
            </a:pPr>
            <a:r>
              <a:rPr lang="en-US" smtClean="0"/>
              <a:t>    </a:t>
            </a:r>
            <a:r>
              <a:rPr lang="en-US" smtClean="0">
                <a:solidFill>
                  <a:srgbClr val="C00000"/>
                </a:solidFill>
              </a:rPr>
              <a:t>STEM</a:t>
            </a:r>
            <a:r>
              <a:rPr lang="en-US" smtClean="0">
                <a:sym typeface="Wingdings" pitchFamily="2" charset="2"/>
              </a:rPr>
              <a:t></a:t>
            </a:r>
            <a:r>
              <a:rPr lang="en-US" smtClean="0">
                <a:solidFill>
                  <a:srgbClr val="009900"/>
                </a:solidFill>
              </a:rPr>
              <a:t>Center for Teaching and Learning™</a:t>
            </a:r>
          </a:p>
          <a:p>
            <a:pPr>
              <a:defRPr/>
            </a:pPr>
            <a:r>
              <a:rPr lang="en-US" smtClean="0"/>
              <a:t>    [Name of Course Guide]</a:t>
            </a:r>
          </a:p>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2DF4DFA9-9672-4402-8ED9-00A61025FCB0}"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 2011 International Technology and Engineering Educators Association,</a:t>
            </a:r>
          </a:p>
          <a:p>
            <a:pPr>
              <a:defRPr/>
            </a:pPr>
            <a:r>
              <a:rPr lang="en-US" smtClean="0"/>
              <a:t>    </a:t>
            </a:r>
            <a:r>
              <a:rPr lang="en-US" smtClean="0">
                <a:solidFill>
                  <a:srgbClr val="C00000"/>
                </a:solidFill>
              </a:rPr>
              <a:t>STEM</a:t>
            </a:r>
            <a:r>
              <a:rPr lang="en-US" smtClean="0">
                <a:sym typeface="Wingdings" pitchFamily="2" charset="2"/>
              </a:rPr>
              <a:t></a:t>
            </a:r>
            <a:r>
              <a:rPr lang="en-US" smtClean="0">
                <a:solidFill>
                  <a:srgbClr val="009900"/>
                </a:solidFill>
              </a:rPr>
              <a:t>Center for Teaching and Learning™</a:t>
            </a:r>
          </a:p>
          <a:p>
            <a:pPr>
              <a:defRPr/>
            </a:pPr>
            <a:r>
              <a:rPr lang="en-US" smtClean="0"/>
              <a:t>    [Name of Course Guide]</a:t>
            </a:r>
          </a:p>
          <a:p>
            <a:pPr>
              <a:defRPr/>
            </a:pPr>
            <a:endParaRPr lang="en-US"/>
          </a:p>
        </p:txBody>
      </p:sp>
      <p:sp>
        <p:nvSpPr>
          <p:cNvPr id="7" name="Slide Number Placeholder 6"/>
          <p:cNvSpPr>
            <a:spLocks noGrp="1"/>
          </p:cNvSpPr>
          <p:nvPr>
            <p:ph type="sldNum" sz="quarter" idx="12"/>
          </p:nvPr>
        </p:nvSpPr>
        <p:spPr/>
        <p:txBody>
          <a:bodyPr/>
          <a:lstStyle/>
          <a:p>
            <a:pPr>
              <a:defRPr/>
            </a:pPr>
            <a:fld id="{2DF4DFA9-9672-4402-8ED9-00A61025FCB0}"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r>
              <a:rPr lang="en-US" smtClean="0"/>
              <a:t>© 2011 International Technology and Engineering Educators Association,</a:t>
            </a:r>
          </a:p>
          <a:p>
            <a:pPr>
              <a:defRPr/>
            </a:pPr>
            <a:r>
              <a:rPr lang="en-US" smtClean="0"/>
              <a:t>    </a:t>
            </a:r>
            <a:r>
              <a:rPr lang="en-US" smtClean="0">
                <a:solidFill>
                  <a:srgbClr val="C00000"/>
                </a:solidFill>
              </a:rPr>
              <a:t>STEM</a:t>
            </a:r>
            <a:r>
              <a:rPr lang="en-US" smtClean="0">
                <a:sym typeface="Wingdings" pitchFamily="2" charset="2"/>
              </a:rPr>
              <a:t></a:t>
            </a:r>
            <a:r>
              <a:rPr lang="en-US" smtClean="0">
                <a:solidFill>
                  <a:srgbClr val="009900"/>
                </a:solidFill>
              </a:rPr>
              <a:t>Center for Teaching and Learning™</a:t>
            </a:r>
          </a:p>
          <a:p>
            <a:pPr>
              <a:defRPr/>
            </a:pPr>
            <a:r>
              <a:rPr lang="en-US" smtClean="0"/>
              <a:t>    [Name of Course Guide]</a:t>
            </a:r>
          </a:p>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2DF4DFA9-9672-4402-8ED9-00A61025FCB0}"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 2011 International Technology and Engineering Educators Association,</a:t>
            </a:r>
          </a:p>
          <a:p>
            <a:pPr>
              <a:defRPr/>
            </a:pPr>
            <a:r>
              <a:rPr lang="en-US" smtClean="0"/>
              <a:t>    </a:t>
            </a:r>
            <a:r>
              <a:rPr lang="en-US" smtClean="0">
                <a:solidFill>
                  <a:srgbClr val="C00000"/>
                </a:solidFill>
              </a:rPr>
              <a:t>STEM</a:t>
            </a:r>
            <a:r>
              <a:rPr lang="en-US" smtClean="0">
                <a:sym typeface="Wingdings" pitchFamily="2" charset="2"/>
              </a:rPr>
              <a:t></a:t>
            </a:r>
            <a:r>
              <a:rPr lang="en-US" smtClean="0">
                <a:solidFill>
                  <a:srgbClr val="009900"/>
                </a:solidFill>
              </a:rPr>
              <a:t>Center for Teaching and Learning™</a:t>
            </a:r>
          </a:p>
          <a:p>
            <a:pPr>
              <a:defRPr/>
            </a:pPr>
            <a:r>
              <a:rPr lang="en-US" smtClean="0"/>
              <a:t>    [Name of Course Guide]</a:t>
            </a:r>
          </a:p>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2DF4DFA9-9672-4402-8ED9-00A61025FCB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 2011 International Technology and Engineering Educators Association,</a:t>
            </a:r>
          </a:p>
          <a:p>
            <a:pPr>
              <a:defRPr/>
            </a:pPr>
            <a:r>
              <a:rPr lang="en-US" smtClean="0"/>
              <a:t>    </a:t>
            </a:r>
            <a:r>
              <a:rPr lang="en-US" smtClean="0">
                <a:solidFill>
                  <a:srgbClr val="C00000"/>
                </a:solidFill>
              </a:rPr>
              <a:t>STEM</a:t>
            </a:r>
            <a:r>
              <a:rPr lang="en-US" smtClean="0">
                <a:sym typeface="Wingdings" pitchFamily="2" charset="2"/>
              </a:rPr>
              <a:t></a:t>
            </a:r>
            <a:r>
              <a:rPr lang="en-US" smtClean="0">
                <a:solidFill>
                  <a:srgbClr val="009900"/>
                </a:solidFill>
              </a:rPr>
              <a:t>Center for Teaching and Learning™</a:t>
            </a:r>
          </a:p>
          <a:p>
            <a:pPr>
              <a:defRPr/>
            </a:pPr>
            <a:r>
              <a:rPr lang="en-US" smtClean="0"/>
              <a:t>    [Name of Course Guide]</a:t>
            </a:r>
          </a:p>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628C6778-B259-491D-8E24-BFAE8742BF8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66778E3C-8F36-43A1-8F9D-BD47BAB952F8}"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r>
              <a:rPr lang="en-US" smtClean="0"/>
              <a:t>© 2011 International Technology and Engineering Educators Association,</a:t>
            </a:r>
          </a:p>
          <a:p>
            <a:pPr>
              <a:defRPr/>
            </a:pPr>
            <a:r>
              <a:rPr lang="en-US" smtClean="0"/>
              <a:t>    </a:t>
            </a:r>
            <a:r>
              <a:rPr lang="en-US" smtClean="0">
                <a:solidFill>
                  <a:srgbClr val="C00000"/>
                </a:solidFill>
              </a:rPr>
              <a:t>STEM</a:t>
            </a:r>
            <a:r>
              <a:rPr lang="en-US" smtClean="0">
                <a:sym typeface="Wingdings" pitchFamily="2" charset="2"/>
              </a:rPr>
              <a:t></a:t>
            </a:r>
            <a:r>
              <a:rPr lang="en-US" smtClean="0">
                <a:solidFill>
                  <a:srgbClr val="009900"/>
                </a:solidFill>
              </a:rPr>
              <a:t>Center for Teaching and Learning™</a:t>
            </a:r>
          </a:p>
          <a:p>
            <a:pPr>
              <a:defRPr/>
            </a:pPr>
            <a:r>
              <a:rPr lang="en-US" smtClean="0"/>
              <a:t>    [Name of Course Guide]</a:t>
            </a:r>
          </a:p>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2DF4DFA9-9672-4402-8ED9-00A61025FCB0}"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r>
              <a:rPr lang="en-US" smtClean="0"/>
              <a:t>© 2011 International Technology and Engineering Educators Association,</a:t>
            </a:r>
          </a:p>
          <a:p>
            <a:pPr>
              <a:defRPr/>
            </a:pPr>
            <a:r>
              <a:rPr lang="en-US" smtClean="0"/>
              <a:t>    </a:t>
            </a:r>
            <a:r>
              <a:rPr lang="en-US" smtClean="0">
                <a:solidFill>
                  <a:srgbClr val="C00000"/>
                </a:solidFill>
              </a:rPr>
              <a:t>STEM</a:t>
            </a:r>
            <a:r>
              <a:rPr lang="en-US" smtClean="0">
                <a:sym typeface="Wingdings" pitchFamily="2" charset="2"/>
              </a:rPr>
              <a:t></a:t>
            </a:r>
            <a:r>
              <a:rPr lang="en-US" smtClean="0">
                <a:solidFill>
                  <a:srgbClr val="009900"/>
                </a:solidFill>
              </a:rPr>
              <a:t>Center for Teaching and Learning™</a:t>
            </a:r>
          </a:p>
          <a:p>
            <a:pPr>
              <a:defRPr/>
            </a:pPr>
            <a:r>
              <a:rPr lang="en-US" smtClean="0"/>
              <a:t>    [Name of Course Guide]</a:t>
            </a:r>
          </a:p>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r>
              <a:rPr lang="en-US" smtClean="0"/>
              <a:t>12/01-2009</a:t>
            </a: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r>
              <a:rPr lang="en-US" smtClean="0"/>
              <a:t>© 2011 International Technology and Engineering Educators Association,</a:t>
            </a:r>
          </a:p>
          <a:p>
            <a:pPr>
              <a:defRPr/>
            </a:pPr>
            <a:r>
              <a:rPr lang="en-US" smtClean="0"/>
              <a:t>    </a:t>
            </a:r>
            <a:r>
              <a:rPr lang="en-US" smtClean="0">
                <a:solidFill>
                  <a:srgbClr val="C00000"/>
                </a:solidFill>
              </a:rPr>
              <a:t>STEM</a:t>
            </a:r>
            <a:r>
              <a:rPr lang="en-US" smtClean="0">
                <a:sym typeface="Wingdings" pitchFamily="2" charset="2"/>
              </a:rPr>
              <a:t></a:t>
            </a:r>
            <a:r>
              <a:rPr lang="en-US" smtClean="0">
                <a:solidFill>
                  <a:srgbClr val="009900"/>
                </a:solidFill>
              </a:rPr>
              <a:t>Center for Teaching and Learning™</a:t>
            </a:r>
          </a:p>
          <a:p>
            <a:pPr>
              <a:defRPr/>
            </a:pPr>
            <a:r>
              <a:rPr lang="en-US" smtClean="0"/>
              <a:t>    [Name of Course Guide]</a:t>
            </a:r>
          </a:p>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3652E0D0-D111-44F8-AB6E-AB55B22D1CA9}"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bu.edu/anep/Ir.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mallegni.com/phil.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mos.org/sln/Leonardo/"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pbs.org/wgbh/nova/galileo/experiments.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pbs.org/wgbh/nova/galileo/science.htm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dirty="0" smtClean="0"/>
              <a:t>Lesson 2: Technology Through Time</a:t>
            </a:r>
            <a:endParaRPr lang="en-US" dirty="0"/>
          </a:p>
        </p:txBody>
      </p:sp>
      <p:sp>
        <p:nvSpPr>
          <p:cNvPr id="5" name="Title 4"/>
          <p:cNvSpPr>
            <a:spLocks noGrp="1"/>
          </p:cNvSpPr>
          <p:nvPr>
            <p:ph type="ctrTitle"/>
          </p:nvPr>
        </p:nvSpPr>
        <p:spPr/>
        <p:txBody>
          <a:bodyPr/>
          <a:lstStyle/>
          <a:p>
            <a:r>
              <a:rPr lang="en-US" dirty="0" smtClean="0"/>
              <a:t>Technology Changes History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4675" y="304800"/>
            <a:ext cx="8001000" cy="1216025"/>
          </a:xfrm>
          <a:prstGeom prst="rect">
            <a:avLst/>
          </a:prstGeom>
        </p:spPr>
        <p:txBody>
          <a:bodyPr/>
          <a:lstStyle/>
          <a:p>
            <a:pPr algn="ctr" eaLnBrk="0" hangingPunct="0">
              <a:defRPr/>
            </a:pPr>
            <a:r>
              <a:rPr lang="en-US" sz="3600" dirty="0">
                <a:cs typeface="+mn-cs"/>
              </a:rPr>
              <a:t>Engineers of Early </a:t>
            </a:r>
            <a:r>
              <a:rPr lang="en-US" sz="3600" dirty="0" smtClean="0">
                <a:cs typeface="+mn-cs"/>
              </a:rPr>
              <a:t>Civilizations</a:t>
            </a:r>
            <a:endParaRPr lang="en-US" sz="3600" dirty="0">
              <a:cs typeface="+mn-cs"/>
            </a:endParaRPr>
          </a:p>
          <a:p>
            <a:pPr algn="ctr" eaLnBrk="0" hangingPunct="0">
              <a:defRPr/>
            </a:pPr>
            <a:endParaRPr lang="en-US" sz="3800" kern="0" dirty="0">
              <a:solidFill>
                <a:srgbClr val="0033CC"/>
              </a:solidFill>
              <a:latin typeface="+mj-lt"/>
              <a:ea typeface="+mj-ea"/>
              <a:cs typeface="+mj-cs"/>
            </a:endParaRPr>
          </a:p>
        </p:txBody>
      </p:sp>
      <p:sp>
        <p:nvSpPr>
          <p:cNvPr id="8" name="Content Placeholder 2"/>
          <p:cNvSpPr txBox="1">
            <a:spLocks/>
          </p:cNvSpPr>
          <p:nvPr/>
        </p:nvSpPr>
        <p:spPr>
          <a:xfrm>
            <a:off x="1828800" y="1752600"/>
            <a:ext cx="6738938" cy="4267200"/>
          </a:xfrm>
          <a:prstGeom prst="rect">
            <a:avLst/>
          </a:prstGeom>
        </p:spPr>
        <p:txBody>
          <a:bodyPr/>
          <a:lstStyle/>
          <a:p>
            <a:pPr marL="407988" indent="-407988" eaLnBrk="0" hangingPunct="0">
              <a:lnSpc>
                <a:spcPct val="90000"/>
              </a:lnSpc>
              <a:spcBef>
                <a:spcPct val="20000"/>
              </a:spcBef>
              <a:buClr>
                <a:schemeClr val="accent2"/>
              </a:buClr>
              <a:buFont typeface="Wingdings" pitchFamily="2" charset="2"/>
              <a:buChar char="q"/>
              <a:defRPr/>
            </a:pPr>
            <a:r>
              <a:rPr lang="en-US" sz="2400" dirty="0">
                <a:cs typeface="+mn-cs"/>
              </a:rPr>
              <a:t>Mesopotamian engineers used clay tablets to document irrigation systems, city plans, etc.</a:t>
            </a:r>
          </a:p>
          <a:p>
            <a:pPr marL="407988" indent="-407988" eaLnBrk="0" hangingPunct="0">
              <a:lnSpc>
                <a:spcPct val="90000"/>
              </a:lnSpc>
              <a:spcBef>
                <a:spcPct val="20000"/>
              </a:spcBef>
              <a:buClr>
                <a:schemeClr val="accent2"/>
              </a:buClr>
              <a:buFont typeface="Wingdings" pitchFamily="2" charset="2"/>
              <a:buChar char="q"/>
              <a:defRPr/>
            </a:pPr>
            <a:r>
              <a:rPr lang="en-US" sz="2400" dirty="0">
                <a:cs typeface="+mn-cs"/>
              </a:rPr>
              <a:t>Babylonian engineers used mathematical concepts such as algebra for land excavation calculations and built asphalt-covered roadways.</a:t>
            </a:r>
          </a:p>
          <a:p>
            <a:pPr marL="407988" indent="-407988" eaLnBrk="0" hangingPunct="0">
              <a:lnSpc>
                <a:spcPct val="90000"/>
              </a:lnSpc>
              <a:spcBef>
                <a:spcPct val="20000"/>
              </a:spcBef>
              <a:buClr>
                <a:schemeClr val="accent2"/>
              </a:buClr>
              <a:buFont typeface="Wingdings" pitchFamily="2" charset="2"/>
              <a:buChar char="q"/>
              <a:defRPr/>
            </a:pPr>
            <a:r>
              <a:rPr lang="en-US" sz="2400" dirty="0">
                <a:cs typeface="+mn-cs"/>
              </a:rPr>
              <a:t>Egyptian engineers built the pyramids and complex irrigation systems.</a:t>
            </a: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pic>
        <p:nvPicPr>
          <p:cNvPr id="16391" name="Picture 13" descr="nkendall21_F35_standard"/>
          <p:cNvPicPr>
            <a:picLocks noChangeAspect="1" noChangeArrowheads="1"/>
          </p:cNvPicPr>
          <p:nvPr/>
        </p:nvPicPr>
        <p:blipFill>
          <a:blip r:embed="rId3" cstate="print"/>
          <a:srcRect t="16632"/>
          <a:stretch>
            <a:fillRect/>
          </a:stretch>
        </p:blipFill>
        <p:spPr bwMode="auto">
          <a:xfrm>
            <a:off x="152400" y="2819400"/>
            <a:ext cx="1566863" cy="1981200"/>
          </a:xfrm>
          <a:prstGeom prst="rect">
            <a:avLst/>
          </a:prstGeom>
          <a:noFill/>
          <a:ln w="9525">
            <a:noFill/>
            <a:miter lim="800000"/>
            <a:headEnd/>
            <a:tailEnd/>
          </a:ln>
        </p:spPr>
      </p:pic>
      <p:sp>
        <p:nvSpPr>
          <p:cNvPr id="16392" name="Text Box 14"/>
          <p:cNvSpPr txBox="1">
            <a:spLocks noChangeArrowheads="1"/>
          </p:cNvSpPr>
          <p:nvPr/>
        </p:nvSpPr>
        <p:spPr bwMode="auto">
          <a:xfrm>
            <a:off x="76200" y="4832350"/>
            <a:ext cx="2027238" cy="400050"/>
          </a:xfrm>
          <a:prstGeom prst="rect">
            <a:avLst/>
          </a:prstGeom>
          <a:noFill/>
          <a:ln w="9525">
            <a:noFill/>
            <a:miter lim="800000"/>
            <a:headEnd/>
            <a:tailEnd/>
          </a:ln>
        </p:spPr>
        <p:txBody>
          <a:bodyPr>
            <a:spAutoFit/>
          </a:bodyPr>
          <a:lstStyle/>
          <a:p>
            <a:pPr eaLnBrk="0" hangingPunct="0">
              <a:spcBef>
                <a:spcPct val="50000"/>
              </a:spcBef>
            </a:pPr>
            <a:r>
              <a:rPr lang="en-US" sz="1000"/>
              <a:t>(http://www.point101.com/product.php?xProd=562)</a:t>
            </a:r>
          </a:p>
        </p:txBody>
      </p:sp>
      <p:sp>
        <p:nvSpPr>
          <p:cNvPr id="16393" name="Text Box 15"/>
          <p:cNvSpPr txBox="1">
            <a:spLocks noChangeArrowheads="1"/>
          </p:cNvSpPr>
          <p:nvPr/>
        </p:nvSpPr>
        <p:spPr bwMode="auto">
          <a:xfrm>
            <a:off x="228600" y="2362200"/>
            <a:ext cx="1524000" cy="366713"/>
          </a:xfrm>
          <a:prstGeom prst="rect">
            <a:avLst/>
          </a:prstGeom>
          <a:noFill/>
          <a:ln w="9525">
            <a:noFill/>
            <a:miter lim="800000"/>
            <a:headEnd/>
            <a:tailEnd/>
          </a:ln>
        </p:spPr>
        <p:txBody>
          <a:bodyPr>
            <a:spAutoFit/>
          </a:bodyPr>
          <a:lstStyle/>
          <a:p>
            <a:pPr eaLnBrk="0" hangingPunct="0">
              <a:spcBef>
                <a:spcPct val="50000"/>
              </a:spcBef>
            </a:pPr>
            <a:r>
              <a:rPr lang="en-US" dirty="0"/>
              <a:t>Pyramid</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4675" y="304800"/>
            <a:ext cx="8001000" cy="1216025"/>
          </a:xfrm>
          <a:prstGeom prst="rect">
            <a:avLst/>
          </a:prstGeom>
        </p:spPr>
        <p:txBody>
          <a:bodyPr/>
          <a:lstStyle/>
          <a:p>
            <a:pPr algn="ctr" eaLnBrk="0" hangingPunct="0">
              <a:defRPr/>
            </a:pPr>
            <a:r>
              <a:rPr lang="en-US" sz="3600" dirty="0">
                <a:cs typeface="+mn-cs"/>
              </a:rPr>
              <a:t>Bronze </a:t>
            </a:r>
            <a:r>
              <a:rPr lang="en-US" sz="3600" dirty="0" smtClean="0">
                <a:cs typeface="+mn-cs"/>
              </a:rPr>
              <a:t>Age-2300 </a:t>
            </a:r>
            <a:r>
              <a:rPr lang="en-US" sz="3600" dirty="0">
                <a:cs typeface="+mn-cs"/>
              </a:rPr>
              <a:t>BC-700 BC</a:t>
            </a:r>
            <a:endParaRPr lang="en-US" sz="3800" kern="0" dirty="0">
              <a:latin typeface="+mj-lt"/>
              <a:ea typeface="+mj-ea"/>
              <a:cs typeface="+mj-cs"/>
            </a:endParaRPr>
          </a:p>
        </p:txBody>
      </p:sp>
      <p:sp>
        <p:nvSpPr>
          <p:cNvPr id="8" name="Content Placeholder 2"/>
          <p:cNvSpPr txBox="1">
            <a:spLocks/>
          </p:cNvSpPr>
          <p:nvPr/>
        </p:nvSpPr>
        <p:spPr>
          <a:xfrm>
            <a:off x="1905000" y="1752600"/>
            <a:ext cx="6662738" cy="4267200"/>
          </a:xfrm>
          <a:prstGeom prst="rect">
            <a:avLst/>
          </a:prstGeom>
        </p:spPr>
        <p:txBody>
          <a:bodyPr/>
          <a:lstStyle/>
          <a:p>
            <a:pPr marL="457200" indent="-457200">
              <a:lnSpc>
                <a:spcPct val="90000"/>
              </a:lnSpc>
              <a:buClr>
                <a:schemeClr val="accent2"/>
              </a:buClr>
              <a:buFont typeface="Wingdings" pitchFamily="2" charset="2"/>
              <a:buChar char="q"/>
              <a:defRPr/>
            </a:pPr>
            <a:r>
              <a:rPr lang="en-US" sz="2400" dirty="0">
                <a:cs typeface="+mn-cs"/>
              </a:rPr>
              <a:t>Includes earliest civilizations and the development of metallurgy, mainly the combining of copper and tin to make bronze</a:t>
            </a:r>
          </a:p>
          <a:p>
            <a:pPr marL="457200" indent="-457200">
              <a:lnSpc>
                <a:spcPct val="90000"/>
              </a:lnSpc>
              <a:buClr>
                <a:schemeClr val="accent2"/>
              </a:buClr>
              <a:buFont typeface="Wingdings" pitchFamily="2" charset="2"/>
              <a:buChar char="q"/>
              <a:defRPr/>
            </a:pPr>
            <a:r>
              <a:rPr lang="en-US" sz="2400" dirty="0">
                <a:cs typeface="+mn-cs"/>
              </a:rPr>
              <a:t>Artifacts: bronze jewelry, tools, weapons</a:t>
            </a:r>
          </a:p>
          <a:p>
            <a:pPr marL="457200" indent="-457200">
              <a:lnSpc>
                <a:spcPct val="90000"/>
              </a:lnSpc>
              <a:buClr>
                <a:schemeClr val="accent2"/>
              </a:buClr>
              <a:buFont typeface="Wingdings" pitchFamily="2" charset="2"/>
              <a:buChar char="q"/>
              <a:defRPr/>
            </a:pPr>
            <a:r>
              <a:rPr lang="en-US" sz="2400" dirty="0">
                <a:cs typeface="+mn-cs"/>
              </a:rPr>
              <a:t>Impact on history: Stone tools were gradually replaced by metal ones that enabled humans to alter their environment at a great rate. </a:t>
            </a: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pic>
        <p:nvPicPr>
          <p:cNvPr id="17415" name="Picture 6" descr="MBAHoord"/>
          <p:cNvPicPr>
            <a:picLocks noChangeAspect="1" noChangeArrowheads="1"/>
          </p:cNvPicPr>
          <p:nvPr/>
        </p:nvPicPr>
        <p:blipFill>
          <a:blip r:embed="rId3" cstate="print"/>
          <a:srcRect l="23334" r="14444"/>
          <a:stretch>
            <a:fillRect/>
          </a:stretch>
        </p:blipFill>
        <p:spPr bwMode="auto">
          <a:xfrm>
            <a:off x="190500" y="3048000"/>
            <a:ext cx="1714500" cy="1981200"/>
          </a:xfrm>
          <a:prstGeom prst="rect">
            <a:avLst/>
          </a:prstGeom>
          <a:noFill/>
          <a:ln w="9525">
            <a:noFill/>
            <a:miter lim="800000"/>
            <a:headEnd/>
            <a:tailEnd/>
          </a:ln>
        </p:spPr>
      </p:pic>
      <p:sp>
        <p:nvSpPr>
          <p:cNvPr id="17416" name="Text Box 7"/>
          <p:cNvSpPr txBox="1">
            <a:spLocks noChangeArrowheads="1"/>
          </p:cNvSpPr>
          <p:nvPr/>
        </p:nvSpPr>
        <p:spPr bwMode="auto">
          <a:xfrm>
            <a:off x="0" y="5029200"/>
            <a:ext cx="1600200" cy="369888"/>
          </a:xfrm>
          <a:prstGeom prst="rect">
            <a:avLst/>
          </a:prstGeom>
          <a:noFill/>
          <a:ln w="9525">
            <a:noFill/>
            <a:miter lim="800000"/>
            <a:headEnd/>
            <a:tailEnd/>
          </a:ln>
        </p:spPr>
        <p:txBody>
          <a:bodyPr>
            <a:spAutoFit/>
          </a:bodyPr>
          <a:lstStyle/>
          <a:p>
            <a:pPr eaLnBrk="0" hangingPunct="0">
              <a:spcBef>
                <a:spcPct val="50000"/>
              </a:spcBef>
            </a:pPr>
            <a:r>
              <a:rPr lang="en-US" sz="900"/>
              <a:t>www.chichester.gov.uk/museum/tl2250.htm</a:t>
            </a:r>
            <a:r>
              <a:rPr lang="en-US" sz="900">
                <a:solidFill>
                  <a:schemeClr val="bg1"/>
                </a:solidFill>
              </a:rPr>
              <a:t>)</a:t>
            </a:r>
          </a:p>
        </p:txBody>
      </p:sp>
      <p:sp>
        <p:nvSpPr>
          <p:cNvPr id="17417" name="Text Box 8"/>
          <p:cNvSpPr txBox="1">
            <a:spLocks noChangeArrowheads="1"/>
          </p:cNvSpPr>
          <p:nvPr/>
        </p:nvSpPr>
        <p:spPr bwMode="auto">
          <a:xfrm>
            <a:off x="152400" y="2667000"/>
            <a:ext cx="1524000" cy="366713"/>
          </a:xfrm>
          <a:prstGeom prst="rect">
            <a:avLst/>
          </a:prstGeom>
          <a:noFill/>
          <a:ln w="9525">
            <a:noFill/>
            <a:miter lim="800000"/>
            <a:headEnd/>
            <a:tailEnd/>
          </a:ln>
        </p:spPr>
        <p:txBody>
          <a:bodyPr>
            <a:spAutoFit/>
          </a:bodyPr>
          <a:lstStyle/>
          <a:p>
            <a:pPr eaLnBrk="0" hangingPunct="0">
              <a:spcBef>
                <a:spcPct val="50000"/>
              </a:spcBef>
            </a:pPr>
            <a:r>
              <a:rPr lang="en-US" dirty="0"/>
              <a:t>Weapons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4675" y="304800"/>
            <a:ext cx="8001000" cy="1216025"/>
          </a:xfrm>
          <a:prstGeom prst="rect">
            <a:avLst/>
          </a:prstGeom>
        </p:spPr>
        <p:txBody>
          <a:bodyPr/>
          <a:lstStyle/>
          <a:p>
            <a:pPr algn="ctr" eaLnBrk="0" hangingPunct="0">
              <a:defRPr/>
            </a:pPr>
            <a:r>
              <a:rPr lang="en-US" sz="4000" dirty="0">
                <a:cs typeface="+mn-cs"/>
              </a:rPr>
              <a:t>Iron Age 700 </a:t>
            </a:r>
            <a:r>
              <a:rPr lang="en-US" sz="4000" dirty="0" smtClean="0">
                <a:cs typeface="+mn-cs"/>
              </a:rPr>
              <a:t>BC-450 </a:t>
            </a:r>
            <a:r>
              <a:rPr lang="en-US" sz="4000" dirty="0">
                <a:cs typeface="+mn-cs"/>
              </a:rPr>
              <a:t>AD</a:t>
            </a:r>
            <a:endParaRPr lang="en-US" sz="3800" kern="0" dirty="0">
              <a:latin typeface="+mj-lt"/>
              <a:ea typeface="+mj-ea"/>
              <a:cs typeface="+mj-cs"/>
            </a:endParaRPr>
          </a:p>
        </p:txBody>
      </p:sp>
      <p:sp>
        <p:nvSpPr>
          <p:cNvPr id="8" name="Content Placeholder 2"/>
          <p:cNvSpPr txBox="1">
            <a:spLocks/>
          </p:cNvSpPr>
          <p:nvPr/>
        </p:nvSpPr>
        <p:spPr>
          <a:xfrm>
            <a:off x="1905000" y="1752600"/>
            <a:ext cx="6662738" cy="4267200"/>
          </a:xfrm>
          <a:prstGeom prst="rect">
            <a:avLst/>
          </a:prstGeom>
        </p:spPr>
        <p:txBody>
          <a:bodyPr/>
          <a:lstStyle/>
          <a:p>
            <a:pPr marL="457200" indent="-457200">
              <a:buClr>
                <a:schemeClr val="accent2"/>
              </a:buClr>
              <a:buFont typeface="Wingdings" pitchFamily="2" charset="2"/>
              <a:buChar char="q"/>
              <a:defRPr/>
            </a:pPr>
            <a:r>
              <a:rPr lang="en-US" sz="2400" dirty="0">
                <a:cs typeface="+mn-cs"/>
              </a:rPr>
              <a:t>Iron used as the main metal</a:t>
            </a:r>
          </a:p>
          <a:p>
            <a:pPr marL="457200" indent="-457200">
              <a:buClr>
                <a:schemeClr val="accent2"/>
              </a:buClr>
              <a:buFont typeface="Wingdings" pitchFamily="2" charset="2"/>
              <a:buChar char="q"/>
              <a:defRPr/>
            </a:pPr>
            <a:r>
              <a:rPr lang="en-US" sz="2400" dirty="0">
                <a:cs typeface="+mn-cs"/>
              </a:rPr>
              <a:t>Artifacts: iron chisels, ornamental jewelry, swords, axes, spearheads</a:t>
            </a:r>
          </a:p>
          <a:p>
            <a:pPr marL="457200" indent="-457200">
              <a:buClr>
                <a:schemeClr val="accent2"/>
              </a:buClr>
              <a:buFont typeface="Wingdings" pitchFamily="2" charset="2"/>
              <a:buChar char="q"/>
              <a:defRPr/>
            </a:pPr>
            <a:r>
              <a:rPr lang="en-US" sz="2400" dirty="0">
                <a:cs typeface="+mn-cs"/>
              </a:rPr>
              <a:t>Impact on history: Military dominance for uses of iron weapons and the use of iron-bladed plows enabled humans to increase food production.</a:t>
            </a: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pic>
        <p:nvPicPr>
          <p:cNvPr id="18439" name="Picture 6" descr="087"/>
          <p:cNvPicPr>
            <a:picLocks noChangeAspect="1" noChangeArrowheads="1"/>
          </p:cNvPicPr>
          <p:nvPr/>
        </p:nvPicPr>
        <p:blipFill>
          <a:blip r:embed="rId3" cstate="print"/>
          <a:srcRect/>
          <a:stretch>
            <a:fillRect/>
          </a:stretch>
        </p:blipFill>
        <p:spPr bwMode="auto">
          <a:xfrm>
            <a:off x="176213" y="3200400"/>
            <a:ext cx="1728787" cy="1828800"/>
          </a:xfrm>
          <a:prstGeom prst="rect">
            <a:avLst/>
          </a:prstGeom>
          <a:noFill/>
          <a:ln w="9525">
            <a:noFill/>
            <a:miter lim="800000"/>
            <a:headEnd/>
            <a:tailEnd/>
          </a:ln>
        </p:spPr>
      </p:pic>
      <p:sp>
        <p:nvSpPr>
          <p:cNvPr id="18440" name="Text Box 7"/>
          <p:cNvSpPr txBox="1">
            <a:spLocks noChangeArrowheads="1"/>
          </p:cNvSpPr>
          <p:nvPr/>
        </p:nvSpPr>
        <p:spPr bwMode="auto">
          <a:xfrm>
            <a:off x="0" y="5105400"/>
            <a:ext cx="2103438" cy="230188"/>
          </a:xfrm>
          <a:prstGeom prst="rect">
            <a:avLst/>
          </a:prstGeom>
          <a:noFill/>
          <a:ln w="9525">
            <a:noFill/>
            <a:miter lim="800000"/>
            <a:headEnd/>
            <a:tailEnd/>
          </a:ln>
        </p:spPr>
        <p:txBody>
          <a:bodyPr>
            <a:spAutoFit/>
          </a:bodyPr>
          <a:lstStyle/>
          <a:p>
            <a:pPr eaLnBrk="0" hangingPunct="0">
              <a:spcBef>
                <a:spcPct val="50000"/>
              </a:spcBef>
            </a:pPr>
            <a:r>
              <a:rPr lang="en-US" sz="900"/>
              <a:t>(</a:t>
            </a:r>
            <a:r>
              <a:rPr lang="en-US" sz="900" b="1">
                <a:hlinkClick r:id="rId4"/>
              </a:rPr>
              <a:t>www.bu.edu/anep/Ir.html</a:t>
            </a:r>
            <a:r>
              <a:rPr lang="en-US" sz="900"/>
              <a:t>)</a:t>
            </a:r>
          </a:p>
        </p:txBody>
      </p:sp>
      <p:sp>
        <p:nvSpPr>
          <p:cNvPr id="18441" name="Text Box 8"/>
          <p:cNvSpPr txBox="1">
            <a:spLocks noChangeArrowheads="1"/>
          </p:cNvSpPr>
          <p:nvPr/>
        </p:nvSpPr>
        <p:spPr bwMode="auto">
          <a:xfrm>
            <a:off x="228600" y="2819400"/>
            <a:ext cx="1524000" cy="366713"/>
          </a:xfrm>
          <a:prstGeom prst="rect">
            <a:avLst/>
          </a:prstGeom>
          <a:noFill/>
          <a:ln w="9525">
            <a:noFill/>
            <a:miter lim="800000"/>
            <a:headEnd/>
            <a:tailEnd/>
          </a:ln>
        </p:spPr>
        <p:txBody>
          <a:bodyPr>
            <a:spAutoFit/>
          </a:bodyPr>
          <a:lstStyle/>
          <a:p>
            <a:pPr eaLnBrk="0" hangingPunct="0">
              <a:spcBef>
                <a:spcPct val="50000"/>
              </a:spcBef>
            </a:pPr>
            <a:r>
              <a:rPr lang="en-US" dirty="0"/>
              <a:t>Jewelry</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Title 1"/>
          <p:cNvSpPr txBox="1">
            <a:spLocks/>
          </p:cNvSpPr>
          <p:nvPr/>
        </p:nvSpPr>
        <p:spPr bwMode="auto">
          <a:xfrm>
            <a:off x="574675" y="304800"/>
            <a:ext cx="8001000" cy="1216025"/>
          </a:xfrm>
          <a:prstGeom prst="rect">
            <a:avLst/>
          </a:prstGeom>
          <a:noFill/>
          <a:ln w="9525">
            <a:noFill/>
            <a:miter lim="800000"/>
            <a:headEnd/>
            <a:tailEnd/>
          </a:ln>
        </p:spPr>
        <p:txBody>
          <a:bodyPr/>
          <a:lstStyle/>
          <a:p>
            <a:pPr algn="ctr" eaLnBrk="0" hangingPunct="0"/>
            <a:r>
              <a:rPr lang="en-US" sz="4000" dirty="0"/>
              <a:t>Greek and Roman </a:t>
            </a:r>
            <a:r>
              <a:rPr lang="en-US" sz="4000" dirty="0" smtClean="0"/>
              <a:t>Engineers</a:t>
            </a:r>
            <a:endParaRPr lang="en-US" sz="4000" dirty="0"/>
          </a:p>
        </p:txBody>
      </p:sp>
      <p:sp>
        <p:nvSpPr>
          <p:cNvPr id="8" name="Content Placeholder 2"/>
          <p:cNvSpPr txBox="1">
            <a:spLocks/>
          </p:cNvSpPr>
          <p:nvPr/>
        </p:nvSpPr>
        <p:spPr>
          <a:xfrm>
            <a:off x="1905000" y="1752600"/>
            <a:ext cx="6662738" cy="4267200"/>
          </a:xfrm>
          <a:prstGeom prst="rect">
            <a:avLst/>
          </a:prstGeom>
        </p:spPr>
        <p:txBody>
          <a:bodyPr/>
          <a:lstStyle/>
          <a:p>
            <a:pPr marL="457200" indent="-457200" eaLnBrk="0" hangingPunct="0">
              <a:spcBef>
                <a:spcPct val="20000"/>
              </a:spcBef>
              <a:buClr>
                <a:schemeClr val="accent2"/>
              </a:buClr>
              <a:buFont typeface="Wingdings" pitchFamily="2" charset="2"/>
              <a:buChar char="q"/>
              <a:defRPr/>
            </a:pPr>
            <a:r>
              <a:rPr lang="en-US" sz="2400" dirty="0">
                <a:cs typeface="+mn-cs"/>
              </a:rPr>
              <a:t>Greek engineers created the crossbow and catapult to conquer territories.</a:t>
            </a:r>
          </a:p>
          <a:p>
            <a:pPr marL="457200" indent="-457200" eaLnBrk="0" hangingPunct="0">
              <a:spcBef>
                <a:spcPct val="20000"/>
              </a:spcBef>
              <a:buClr>
                <a:schemeClr val="accent2"/>
              </a:buClr>
              <a:buFont typeface="Wingdings" pitchFamily="2" charset="2"/>
              <a:buChar char="q"/>
              <a:defRPr/>
            </a:pPr>
            <a:r>
              <a:rPr lang="en-US" sz="2400" dirty="0">
                <a:cs typeface="+mn-cs"/>
              </a:rPr>
              <a:t>Roman engineers created aqueduct systems, sanitary systems, and an extensive road system. In addition, the first steam engine was created during the Roman Empire.</a:t>
            </a: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pic>
        <p:nvPicPr>
          <p:cNvPr id="19463" name="Picture 12" descr="ma-roman"/>
          <p:cNvPicPr>
            <a:picLocks noChangeAspect="1" noChangeArrowheads="1"/>
          </p:cNvPicPr>
          <p:nvPr/>
        </p:nvPicPr>
        <p:blipFill>
          <a:blip r:embed="rId3" cstate="print"/>
          <a:srcRect l="3419" r="4274"/>
          <a:stretch>
            <a:fillRect/>
          </a:stretch>
        </p:blipFill>
        <p:spPr bwMode="auto">
          <a:xfrm>
            <a:off x="152400" y="2971800"/>
            <a:ext cx="1828800" cy="1819275"/>
          </a:xfrm>
          <a:prstGeom prst="rect">
            <a:avLst/>
          </a:prstGeom>
          <a:noFill/>
          <a:ln w="9525">
            <a:noFill/>
            <a:miter lim="800000"/>
            <a:headEnd/>
            <a:tailEnd/>
          </a:ln>
        </p:spPr>
      </p:pic>
      <p:sp>
        <p:nvSpPr>
          <p:cNvPr id="19464" name="Text Box 13"/>
          <p:cNvSpPr txBox="1">
            <a:spLocks noChangeArrowheads="1"/>
          </p:cNvSpPr>
          <p:nvPr/>
        </p:nvSpPr>
        <p:spPr bwMode="auto">
          <a:xfrm>
            <a:off x="204788" y="4822825"/>
            <a:ext cx="1700212" cy="508000"/>
          </a:xfrm>
          <a:prstGeom prst="rect">
            <a:avLst/>
          </a:prstGeom>
          <a:noFill/>
          <a:ln w="9525">
            <a:noFill/>
            <a:miter lim="800000"/>
            <a:headEnd/>
            <a:tailEnd/>
          </a:ln>
        </p:spPr>
        <p:txBody>
          <a:bodyPr>
            <a:spAutoFit/>
          </a:bodyPr>
          <a:lstStyle/>
          <a:p>
            <a:pPr eaLnBrk="0" hangingPunct="0">
              <a:spcBef>
                <a:spcPct val="50000"/>
              </a:spcBef>
            </a:pPr>
            <a:r>
              <a:rPr lang="en-US" sz="900"/>
              <a:t>(</a:t>
            </a:r>
            <a:r>
              <a:rPr lang="en-US" sz="900" b="1"/>
              <a:t>http://www.cannon-mania.com/kits-catapults.htm</a:t>
            </a:r>
            <a:r>
              <a:rPr lang="en-US" sz="900"/>
              <a:t>)</a:t>
            </a:r>
          </a:p>
        </p:txBody>
      </p:sp>
      <p:sp>
        <p:nvSpPr>
          <p:cNvPr id="19465" name="Text Box 14"/>
          <p:cNvSpPr txBox="1">
            <a:spLocks noChangeArrowheads="1"/>
          </p:cNvSpPr>
          <p:nvPr/>
        </p:nvSpPr>
        <p:spPr bwMode="auto">
          <a:xfrm>
            <a:off x="304800" y="2581275"/>
            <a:ext cx="1524000" cy="366713"/>
          </a:xfrm>
          <a:prstGeom prst="rect">
            <a:avLst/>
          </a:prstGeom>
          <a:noFill/>
          <a:ln w="9525">
            <a:noFill/>
            <a:miter lim="800000"/>
            <a:headEnd/>
            <a:tailEnd/>
          </a:ln>
        </p:spPr>
        <p:txBody>
          <a:bodyPr>
            <a:spAutoFit/>
          </a:bodyPr>
          <a:lstStyle/>
          <a:p>
            <a:pPr eaLnBrk="0" hangingPunct="0">
              <a:spcBef>
                <a:spcPct val="50000"/>
              </a:spcBef>
            </a:pPr>
            <a:r>
              <a:rPr lang="en-US" dirty="0"/>
              <a:t>Catapult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4675" y="304800"/>
            <a:ext cx="8001000" cy="1216025"/>
          </a:xfrm>
          <a:prstGeom prst="rect">
            <a:avLst/>
          </a:prstGeom>
        </p:spPr>
        <p:txBody>
          <a:bodyPr/>
          <a:lstStyle/>
          <a:p>
            <a:pPr algn="ctr" eaLnBrk="0" hangingPunct="0">
              <a:defRPr/>
            </a:pPr>
            <a:r>
              <a:rPr lang="en-US" sz="4000" dirty="0">
                <a:cs typeface="+mn-cs"/>
              </a:rPr>
              <a:t>Middle </a:t>
            </a:r>
            <a:r>
              <a:rPr lang="en-US" sz="4000" dirty="0" smtClean="0">
                <a:cs typeface="+mn-cs"/>
              </a:rPr>
              <a:t>Ages-450-1400 </a:t>
            </a:r>
            <a:r>
              <a:rPr lang="en-US" sz="4000" dirty="0">
                <a:cs typeface="+mn-cs"/>
              </a:rPr>
              <a:t>AD</a:t>
            </a:r>
            <a:endParaRPr lang="en-US" sz="3800" kern="0" dirty="0">
              <a:latin typeface="+mj-lt"/>
              <a:ea typeface="+mj-ea"/>
              <a:cs typeface="+mj-cs"/>
            </a:endParaRPr>
          </a:p>
        </p:txBody>
      </p:sp>
      <p:sp>
        <p:nvSpPr>
          <p:cNvPr id="8" name="Content Placeholder 2"/>
          <p:cNvSpPr txBox="1">
            <a:spLocks/>
          </p:cNvSpPr>
          <p:nvPr/>
        </p:nvSpPr>
        <p:spPr>
          <a:xfrm>
            <a:off x="1905000" y="1752600"/>
            <a:ext cx="6662738" cy="4267200"/>
          </a:xfrm>
          <a:prstGeom prst="rect">
            <a:avLst/>
          </a:prstGeom>
        </p:spPr>
        <p:txBody>
          <a:bodyPr/>
          <a:lstStyle/>
          <a:p>
            <a:pPr marL="457200" indent="-457200">
              <a:buClr>
                <a:schemeClr val="accent2"/>
              </a:buClr>
              <a:buFont typeface="Wingdings" pitchFamily="2" charset="2"/>
              <a:buChar char="q"/>
              <a:defRPr/>
            </a:pPr>
            <a:r>
              <a:rPr lang="en-US" sz="2400" dirty="0">
                <a:cs typeface="+mn-cs"/>
              </a:rPr>
              <a:t>Period of time between the fall of Rome and the Renaissance</a:t>
            </a:r>
          </a:p>
          <a:p>
            <a:pPr marL="457200" indent="-457200">
              <a:buClr>
                <a:schemeClr val="accent2"/>
              </a:buClr>
              <a:buFont typeface="Wingdings" pitchFamily="2" charset="2"/>
              <a:buChar char="q"/>
              <a:defRPr/>
            </a:pPr>
            <a:r>
              <a:rPr lang="en-US" sz="2400" dirty="0">
                <a:cs typeface="+mn-cs"/>
              </a:rPr>
              <a:t>Artifacts: wheeled plow, horseshoes, waterwheels, windmill, cast iron, cannons, </a:t>
            </a:r>
            <a:r>
              <a:rPr lang="en-US" sz="2400" dirty="0" smtClean="0">
                <a:cs typeface="+mn-cs"/>
              </a:rPr>
              <a:t>ocean-going </a:t>
            </a:r>
            <a:r>
              <a:rPr lang="en-US" sz="2400" dirty="0">
                <a:cs typeface="+mn-cs"/>
              </a:rPr>
              <a:t>ships</a:t>
            </a:r>
          </a:p>
          <a:p>
            <a:pPr marL="457200" indent="-457200">
              <a:buClr>
                <a:schemeClr val="accent2"/>
              </a:buClr>
              <a:buFont typeface="Wingdings" pitchFamily="2" charset="2"/>
              <a:buChar char="q"/>
              <a:defRPr/>
            </a:pPr>
            <a:r>
              <a:rPr lang="en-US" sz="2400" dirty="0">
                <a:cs typeface="+mn-cs"/>
              </a:rPr>
              <a:t>Impact on history: rise of money and capitalism, rise and fall of feudalism, beginning of urbanization and industrialization</a:t>
            </a: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pic>
        <p:nvPicPr>
          <p:cNvPr id="20487" name="Picture 6" descr="windmill"/>
          <p:cNvPicPr>
            <a:picLocks noChangeAspect="1" noChangeArrowheads="1"/>
          </p:cNvPicPr>
          <p:nvPr/>
        </p:nvPicPr>
        <p:blipFill>
          <a:blip r:embed="rId3" cstate="print"/>
          <a:srcRect l="11429" t="6038" b="3758"/>
          <a:stretch>
            <a:fillRect/>
          </a:stretch>
        </p:blipFill>
        <p:spPr bwMode="auto">
          <a:xfrm>
            <a:off x="228600" y="3048000"/>
            <a:ext cx="1600200" cy="2057400"/>
          </a:xfrm>
          <a:prstGeom prst="rect">
            <a:avLst/>
          </a:prstGeom>
          <a:noFill/>
          <a:ln w="9525">
            <a:noFill/>
            <a:miter lim="800000"/>
            <a:headEnd/>
            <a:tailEnd/>
          </a:ln>
        </p:spPr>
      </p:pic>
      <p:sp>
        <p:nvSpPr>
          <p:cNvPr id="20488" name="Text Box 7"/>
          <p:cNvSpPr txBox="1">
            <a:spLocks noChangeArrowheads="1"/>
          </p:cNvSpPr>
          <p:nvPr/>
        </p:nvSpPr>
        <p:spPr bwMode="auto">
          <a:xfrm>
            <a:off x="152400" y="5105400"/>
            <a:ext cx="1600200" cy="369888"/>
          </a:xfrm>
          <a:prstGeom prst="rect">
            <a:avLst/>
          </a:prstGeom>
          <a:noFill/>
          <a:ln w="9525">
            <a:noFill/>
            <a:miter lim="800000"/>
            <a:headEnd/>
            <a:tailEnd/>
          </a:ln>
        </p:spPr>
        <p:txBody>
          <a:bodyPr>
            <a:spAutoFit/>
          </a:bodyPr>
          <a:lstStyle/>
          <a:p>
            <a:pPr eaLnBrk="0" hangingPunct="0">
              <a:spcBef>
                <a:spcPct val="50000"/>
              </a:spcBef>
            </a:pPr>
            <a:r>
              <a:rPr lang="en-US" sz="900" dirty="0"/>
              <a:t>(http://www.uea.ac.uk/his/ceas/region.shtml)</a:t>
            </a:r>
          </a:p>
        </p:txBody>
      </p:sp>
      <p:sp>
        <p:nvSpPr>
          <p:cNvPr id="20489" name="Text Box 8"/>
          <p:cNvSpPr txBox="1">
            <a:spLocks noChangeArrowheads="1"/>
          </p:cNvSpPr>
          <p:nvPr/>
        </p:nvSpPr>
        <p:spPr bwMode="auto">
          <a:xfrm>
            <a:off x="152400" y="2667000"/>
            <a:ext cx="1524000" cy="366713"/>
          </a:xfrm>
          <a:prstGeom prst="rect">
            <a:avLst/>
          </a:prstGeom>
          <a:noFill/>
          <a:ln w="9525">
            <a:noFill/>
            <a:miter lim="800000"/>
            <a:headEnd/>
            <a:tailEnd/>
          </a:ln>
        </p:spPr>
        <p:txBody>
          <a:bodyPr>
            <a:spAutoFit/>
          </a:bodyPr>
          <a:lstStyle/>
          <a:p>
            <a:pPr eaLnBrk="0" hangingPunct="0">
              <a:spcBef>
                <a:spcPct val="50000"/>
              </a:spcBef>
            </a:pPr>
            <a:r>
              <a:rPr lang="en-US" dirty="0"/>
              <a:t>Windmills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57200" y="228600"/>
            <a:ext cx="8001000" cy="1216025"/>
          </a:xfrm>
          <a:prstGeom prst="rect">
            <a:avLst/>
          </a:prstGeom>
        </p:spPr>
        <p:txBody>
          <a:bodyPr/>
          <a:lstStyle/>
          <a:p>
            <a:pPr algn="ctr" eaLnBrk="0" hangingPunct="0">
              <a:defRPr/>
            </a:pPr>
            <a:r>
              <a:rPr lang="en-US" sz="4000" dirty="0" smtClean="0">
                <a:cs typeface="+mn-cs"/>
              </a:rPr>
              <a:t>Middle Age Engineers</a:t>
            </a:r>
            <a:endParaRPr lang="en-US" sz="4000" dirty="0">
              <a:cs typeface="+mn-cs"/>
            </a:endParaRPr>
          </a:p>
          <a:p>
            <a:pPr algn="ctr" eaLnBrk="0" hangingPunct="0">
              <a:defRPr/>
            </a:pPr>
            <a:endParaRPr lang="en-US" sz="3800" kern="0" dirty="0">
              <a:latin typeface="+mj-lt"/>
              <a:ea typeface="+mj-ea"/>
              <a:cs typeface="+mj-cs"/>
            </a:endParaRPr>
          </a:p>
        </p:txBody>
      </p:sp>
      <p:sp>
        <p:nvSpPr>
          <p:cNvPr id="8" name="Content Placeholder 2"/>
          <p:cNvSpPr txBox="1">
            <a:spLocks/>
          </p:cNvSpPr>
          <p:nvPr/>
        </p:nvSpPr>
        <p:spPr>
          <a:xfrm>
            <a:off x="1828800" y="1752600"/>
            <a:ext cx="6738938" cy="4267200"/>
          </a:xfrm>
          <a:prstGeom prst="rect">
            <a:avLst/>
          </a:prstGeom>
        </p:spPr>
        <p:txBody>
          <a:bodyPr/>
          <a:lstStyle/>
          <a:p>
            <a:pPr marL="457200" indent="-457200" eaLnBrk="0" hangingPunct="0">
              <a:spcBef>
                <a:spcPct val="20000"/>
              </a:spcBef>
              <a:buClr>
                <a:schemeClr val="accent2"/>
              </a:buClr>
              <a:buFont typeface="Wingdings" pitchFamily="2" charset="2"/>
              <a:buChar char="q"/>
              <a:defRPr/>
            </a:pPr>
            <a:r>
              <a:rPr lang="en-US" sz="2400" dirty="0">
                <a:cs typeface="+mn-cs"/>
              </a:rPr>
              <a:t>Arab society developing paper and chemistry applications</a:t>
            </a:r>
          </a:p>
          <a:p>
            <a:pPr marL="457200" indent="-457200" eaLnBrk="0" hangingPunct="0">
              <a:spcBef>
                <a:spcPct val="20000"/>
              </a:spcBef>
              <a:buClr>
                <a:schemeClr val="accent2"/>
              </a:buClr>
              <a:buFont typeface="Wingdings" pitchFamily="2" charset="2"/>
              <a:buChar char="q"/>
              <a:defRPr/>
            </a:pPr>
            <a:r>
              <a:rPr lang="en-US" sz="2400" dirty="0">
                <a:cs typeface="+mn-cs"/>
              </a:rPr>
              <a:t>Chinese society developing clocks, gunpowder, and astronomical instruments</a:t>
            </a:r>
          </a:p>
          <a:p>
            <a:pPr marL="457200" indent="-457200" eaLnBrk="0" hangingPunct="0">
              <a:spcBef>
                <a:spcPct val="20000"/>
              </a:spcBef>
              <a:buClr>
                <a:schemeClr val="accent2"/>
              </a:buClr>
              <a:buFont typeface="Wingdings" pitchFamily="2" charset="2"/>
              <a:buChar char="q"/>
              <a:defRPr/>
            </a:pPr>
            <a:r>
              <a:rPr lang="en-US" sz="2400" dirty="0">
                <a:cs typeface="+mn-cs"/>
              </a:rPr>
              <a:t>The word engineer began to appear.  Its root lies in the Latin word </a:t>
            </a:r>
            <a:r>
              <a:rPr lang="en-US" sz="2400" u="sng" dirty="0" err="1">
                <a:cs typeface="+mn-cs"/>
              </a:rPr>
              <a:t>ingeniare</a:t>
            </a:r>
            <a:r>
              <a:rPr lang="en-US" sz="2400" dirty="0">
                <a:cs typeface="+mn-cs"/>
              </a:rPr>
              <a:t>, “to design or devise.”</a:t>
            </a:r>
            <a:r>
              <a:rPr lang="en-US" sz="2800" dirty="0">
                <a:cs typeface="+mn-cs"/>
              </a:rPr>
              <a:t> </a:t>
            </a: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pic>
        <p:nvPicPr>
          <p:cNvPr id="21511" name="Picture 13" descr="materials10"/>
          <p:cNvPicPr>
            <a:picLocks noChangeAspect="1" noChangeArrowheads="1"/>
          </p:cNvPicPr>
          <p:nvPr/>
        </p:nvPicPr>
        <p:blipFill>
          <a:blip r:embed="rId3" cstate="print"/>
          <a:srcRect/>
          <a:stretch>
            <a:fillRect/>
          </a:stretch>
        </p:blipFill>
        <p:spPr bwMode="auto">
          <a:xfrm>
            <a:off x="231775" y="2819400"/>
            <a:ext cx="1597025" cy="2132013"/>
          </a:xfrm>
          <a:prstGeom prst="rect">
            <a:avLst/>
          </a:prstGeom>
          <a:noFill/>
          <a:ln w="9525">
            <a:noFill/>
            <a:miter lim="800000"/>
            <a:headEnd/>
            <a:tailEnd/>
          </a:ln>
        </p:spPr>
      </p:pic>
      <p:sp>
        <p:nvSpPr>
          <p:cNvPr id="21512" name="Text Box 14"/>
          <p:cNvSpPr txBox="1">
            <a:spLocks noChangeArrowheads="1"/>
          </p:cNvSpPr>
          <p:nvPr/>
        </p:nvSpPr>
        <p:spPr bwMode="auto">
          <a:xfrm>
            <a:off x="228600" y="4951413"/>
            <a:ext cx="1600200" cy="369887"/>
          </a:xfrm>
          <a:prstGeom prst="rect">
            <a:avLst/>
          </a:prstGeom>
          <a:noFill/>
          <a:ln w="9525">
            <a:noFill/>
            <a:miter lim="800000"/>
            <a:headEnd/>
            <a:tailEnd/>
          </a:ln>
        </p:spPr>
        <p:txBody>
          <a:bodyPr>
            <a:spAutoFit/>
          </a:bodyPr>
          <a:lstStyle/>
          <a:p>
            <a:pPr eaLnBrk="0" hangingPunct="0">
              <a:spcBef>
                <a:spcPct val="50000"/>
              </a:spcBef>
            </a:pPr>
            <a:r>
              <a:rPr lang="en-US" sz="900" dirty="0"/>
              <a:t>(http://</a:t>
            </a:r>
            <a:r>
              <a:rPr lang="en-US" sz="900" b="1" dirty="0">
                <a:hlinkClick r:id="rId4"/>
              </a:rPr>
              <a:t>www.mallegni.com/phil.html</a:t>
            </a:r>
            <a:r>
              <a:rPr lang="en-US" sz="900" dirty="0"/>
              <a:t>)</a:t>
            </a:r>
          </a:p>
        </p:txBody>
      </p:sp>
      <p:sp>
        <p:nvSpPr>
          <p:cNvPr id="21513" name="Text Box 15"/>
          <p:cNvSpPr txBox="1">
            <a:spLocks noChangeArrowheads="1"/>
          </p:cNvSpPr>
          <p:nvPr/>
        </p:nvSpPr>
        <p:spPr bwMode="auto">
          <a:xfrm>
            <a:off x="304800" y="2436813"/>
            <a:ext cx="1524000" cy="366712"/>
          </a:xfrm>
          <a:prstGeom prst="rect">
            <a:avLst/>
          </a:prstGeom>
          <a:noFill/>
          <a:ln w="9525">
            <a:noFill/>
            <a:miter lim="800000"/>
            <a:headEnd/>
            <a:tailEnd/>
          </a:ln>
        </p:spPr>
        <p:txBody>
          <a:bodyPr>
            <a:spAutoFit/>
          </a:bodyPr>
          <a:lstStyle/>
          <a:p>
            <a:pPr eaLnBrk="0" hangingPunct="0">
              <a:spcBef>
                <a:spcPct val="50000"/>
              </a:spcBef>
            </a:pPr>
            <a:r>
              <a:rPr lang="en-US" dirty="0"/>
              <a:t>Paper</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09600" y="0"/>
            <a:ext cx="8001000" cy="1216025"/>
          </a:xfrm>
          <a:prstGeom prst="rect">
            <a:avLst/>
          </a:prstGeom>
        </p:spPr>
        <p:txBody>
          <a:bodyPr/>
          <a:lstStyle/>
          <a:p>
            <a:pPr algn="ctr" eaLnBrk="0" hangingPunct="0">
              <a:defRPr/>
            </a:pPr>
            <a:r>
              <a:rPr lang="en-US" sz="3600" dirty="0" smtClean="0">
                <a:cs typeface="+mn-cs"/>
              </a:rPr>
              <a:t>Renaissance/Enlightenment-1400-      1750 </a:t>
            </a:r>
            <a:r>
              <a:rPr lang="en-US" sz="3600" dirty="0">
                <a:cs typeface="+mn-cs"/>
              </a:rPr>
              <a:t>AD</a:t>
            </a:r>
            <a:endParaRPr lang="en-US" sz="3800" kern="0" dirty="0">
              <a:latin typeface="+mj-lt"/>
              <a:ea typeface="+mj-ea"/>
              <a:cs typeface="+mj-cs"/>
            </a:endParaRPr>
          </a:p>
        </p:txBody>
      </p:sp>
      <p:sp>
        <p:nvSpPr>
          <p:cNvPr id="22534" name="Content Placeholder 2"/>
          <p:cNvSpPr txBox="1">
            <a:spLocks/>
          </p:cNvSpPr>
          <p:nvPr/>
        </p:nvSpPr>
        <p:spPr bwMode="auto">
          <a:xfrm>
            <a:off x="1981200" y="1752600"/>
            <a:ext cx="6586538" cy="4267200"/>
          </a:xfrm>
          <a:prstGeom prst="rect">
            <a:avLst/>
          </a:prstGeom>
          <a:noFill/>
          <a:ln w="9525">
            <a:noFill/>
            <a:miter lim="800000"/>
            <a:headEnd/>
            <a:tailEnd/>
          </a:ln>
        </p:spPr>
        <p:txBody>
          <a:bodyPr/>
          <a:lstStyle/>
          <a:p>
            <a:pPr marL="457200" indent="-457200">
              <a:buClr>
                <a:schemeClr val="accent2"/>
              </a:buClr>
              <a:buFont typeface="Wingdings" pitchFamily="2" charset="2"/>
              <a:buChar char="q"/>
            </a:pPr>
            <a:r>
              <a:rPr lang="en-US" sz="2400" dirty="0"/>
              <a:t>Humanistic revival of classical influence</a:t>
            </a:r>
          </a:p>
          <a:p>
            <a:pPr marL="457200" indent="-457200">
              <a:buClr>
                <a:schemeClr val="accent2"/>
              </a:buClr>
              <a:buFont typeface="Wingdings" pitchFamily="2" charset="2"/>
              <a:buChar char="q"/>
            </a:pPr>
            <a:r>
              <a:rPr lang="en-US" sz="2400" dirty="0"/>
              <a:t>Artifacts: telescope, microscope, thermometer, </a:t>
            </a:r>
            <a:r>
              <a:rPr lang="en-US" sz="2400"/>
              <a:t>clocks</a:t>
            </a:r>
            <a:r>
              <a:rPr lang="en-US" sz="2400" smtClean="0"/>
              <a:t>, </a:t>
            </a:r>
            <a:r>
              <a:rPr lang="en-US" sz="2400" smtClean="0"/>
              <a:t>compass,</a:t>
            </a:r>
            <a:r>
              <a:rPr lang="en-US" sz="2400" smtClean="0"/>
              <a:t> </a:t>
            </a:r>
            <a:r>
              <a:rPr lang="en-US" sz="2400" dirty="0"/>
              <a:t>barometer</a:t>
            </a:r>
          </a:p>
          <a:p>
            <a:pPr marL="457200" indent="-457200">
              <a:buClr>
                <a:schemeClr val="accent2"/>
              </a:buClr>
              <a:buFont typeface="Wingdings" pitchFamily="2" charset="2"/>
              <a:buChar char="q"/>
            </a:pPr>
            <a:r>
              <a:rPr lang="en-US" sz="2400" dirty="0"/>
              <a:t>Impact on history: Instrumentation allowed scientists to observe and test natural phenomena.</a:t>
            </a:r>
          </a:p>
        </p:txBody>
      </p:sp>
      <p:pic>
        <p:nvPicPr>
          <p:cNvPr id="22535" name="Picture 6" descr="galileoone"/>
          <p:cNvPicPr>
            <a:picLocks noChangeAspect="1" noChangeArrowheads="1"/>
          </p:cNvPicPr>
          <p:nvPr/>
        </p:nvPicPr>
        <p:blipFill>
          <a:blip r:embed="rId3" cstate="print"/>
          <a:srcRect/>
          <a:stretch>
            <a:fillRect/>
          </a:stretch>
        </p:blipFill>
        <p:spPr bwMode="auto">
          <a:xfrm>
            <a:off x="152400" y="3048000"/>
            <a:ext cx="1514475" cy="2047875"/>
          </a:xfrm>
          <a:prstGeom prst="rect">
            <a:avLst/>
          </a:prstGeom>
          <a:noFill/>
          <a:ln w="9525">
            <a:noFill/>
            <a:miter lim="800000"/>
            <a:headEnd/>
            <a:tailEnd/>
          </a:ln>
        </p:spPr>
      </p:pic>
      <p:sp>
        <p:nvSpPr>
          <p:cNvPr id="22536" name="Text Box 7"/>
          <p:cNvSpPr txBox="1">
            <a:spLocks noChangeArrowheads="1"/>
          </p:cNvSpPr>
          <p:nvPr/>
        </p:nvSpPr>
        <p:spPr bwMode="auto">
          <a:xfrm>
            <a:off x="0" y="5105400"/>
            <a:ext cx="1600200" cy="508000"/>
          </a:xfrm>
          <a:prstGeom prst="rect">
            <a:avLst/>
          </a:prstGeom>
          <a:noFill/>
          <a:ln w="9525">
            <a:noFill/>
            <a:miter lim="800000"/>
            <a:headEnd/>
            <a:tailEnd/>
          </a:ln>
        </p:spPr>
        <p:txBody>
          <a:bodyPr>
            <a:spAutoFit/>
          </a:bodyPr>
          <a:lstStyle/>
          <a:p>
            <a:pPr eaLnBrk="0" hangingPunct="0">
              <a:spcBef>
                <a:spcPct val="50000"/>
              </a:spcBef>
            </a:pPr>
            <a:r>
              <a:rPr lang="en-US" sz="900"/>
              <a:t>(http://www.yesnet.yk.ca/schools/projects/renaissance/galileo.html)</a:t>
            </a:r>
          </a:p>
        </p:txBody>
      </p:sp>
      <p:sp>
        <p:nvSpPr>
          <p:cNvPr id="22537" name="Text Box 8"/>
          <p:cNvSpPr txBox="1">
            <a:spLocks noChangeArrowheads="1"/>
          </p:cNvSpPr>
          <p:nvPr/>
        </p:nvSpPr>
        <p:spPr bwMode="auto">
          <a:xfrm>
            <a:off x="76200" y="2438400"/>
            <a:ext cx="1524000" cy="641350"/>
          </a:xfrm>
          <a:prstGeom prst="rect">
            <a:avLst/>
          </a:prstGeom>
          <a:noFill/>
          <a:ln w="9525">
            <a:noFill/>
            <a:miter lim="800000"/>
            <a:headEnd/>
            <a:tailEnd/>
          </a:ln>
        </p:spPr>
        <p:txBody>
          <a:bodyPr>
            <a:spAutoFit/>
          </a:bodyPr>
          <a:lstStyle/>
          <a:p>
            <a:pPr eaLnBrk="0" hangingPunct="0">
              <a:spcBef>
                <a:spcPct val="50000"/>
              </a:spcBef>
            </a:pPr>
            <a:r>
              <a:rPr lang="en-US"/>
              <a:t>Galileo’s Telescope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4675" y="304800"/>
            <a:ext cx="8001000" cy="1216025"/>
          </a:xfrm>
          <a:prstGeom prst="rect">
            <a:avLst/>
          </a:prstGeom>
        </p:spPr>
        <p:txBody>
          <a:bodyPr/>
          <a:lstStyle/>
          <a:p>
            <a:pPr algn="ctr" eaLnBrk="0" hangingPunct="0">
              <a:defRPr/>
            </a:pPr>
            <a:r>
              <a:rPr lang="en-US" sz="3800" kern="0" dirty="0" smtClean="0">
                <a:latin typeface="+mj-lt"/>
                <a:ea typeface="+mj-ea"/>
                <a:cs typeface="+mj-cs"/>
              </a:rPr>
              <a:t>Leonardo </a:t>
            </a:r>
            <a:r>
              <a:rPr lang="en-US" sz="3800" kern="0" dirty="0" err="1" smtClean="0">
                <a:latin typeface="+mj-lt"/>
                <a:ea typeface="+mj-ea"/>
                <a:cs typeface="+mj-cs"/>
              </a:rPr>
              <a:t>da</a:t>
            </a:r>
            <a:r>
              <a:rPr lang="en-US" sz="3800" kern="0" dirty="0" smtClean="0">
                <a:latin typeface="+mj-lt"/>
                <a:ea typeface="+mj-ea"/>
                <a:cs typeface="+mj-cs"/>
              </a:rPr>
              <a:t> </a:t>
            </a:r>
            <a:r>
              <a:rPr lang="en-US" sz="3800" kern="0" dirty="0">
                <a:latin typeface="+mj-lt"/>
                <a:ea typeface="+mj-ea"/>
                <a:cs typeface="+mj-cs"/>
              </a:rPr>
              <a:t>Vinci</a:t>
            </a:r>
          </a:p>
        </p:txBody>
      </p:sp>
      <p:sp>
        <p:nvSpPr>
          <p:cNvPr id="8" name="Content Placeholder 2"/>
          <p:cNvSpPr txBox="1">
            <a:spLocks/>
          </p:cNvSpPr>
          <p:nvPr/>
        </p:nvSpPr>
        <p:spPr>
          <a:xfrm>
            <a:off x="566738" y="1752600"/>
            <a:ext cx="8001000" cy="4267200"/>
          </a:xfrm>
          <a:prstGeom prst="rect">
            <a:avLst/>
          </a:prstGeom>
        </p:spPr>
        <p:txBody>
          <a:bodyPr/>
          <a:lstStyle/>
          <a:p>
            <a:pPr marL="469900" indent="-469900" algn="ctr" eaLnBrk="0" hangingPunct="0">
              <a:spcBef>
                <a:spcPct val="20000"/>
              </a:spcBef>
              <a:buClr>
                <a:schemeClr val="accent2"/>
              </a:buClr>
              <a:defRPr/>
            </a:pPr>
            <a:r>
              <a:rPr lang="en-US" sz="2400" dirty="0">
                <a:cs typeface="+mn-cs"/>
              </a:rPr>
              <a:t>Leonardo was born in Italy in 1452. Beginning his career as an artist, painting and sculpting, he was soon put to work designing weapons, buildings, and machinery. See the interactive site below for some of his discoveries.</a:t>
            </a:r>
          </a:p>
          <a:p>
            <a:pPr marL="469900" indent="-469900" algn="ctr" eaLnBrk="0" hangingPunct="0">
              <a:spcBef>
                <a:spcPct val="20000"/>
              </a:spcBef>
              <a:buClr>
                <a:schemeClr val="accent2"/>
              </a:buClr>
              <a:defRPr/>
            </a:pPr>
            <a:endParaRPr lang="en-US" sz="2400" dirty="0">
              <a:solidFill>
                <a:srgbClr val="009900"/>
              </a:solidFill>
              <a:cs typeface="+mn-cs"/>
            </a:endParaRPr>
          </a:p>
          <a:p>
            <a:pPr algn="ctr" eaLnBrk="0" hangingPunct="0">
              <a:defRPr/>
            </a:pPr>
            <a:r>
              <a:rPr lang="en-US" sz="2000" dirty="0">
                <a:cs typeface="+mn-cs"/>
              </a:rPr>
              <a:t>Exploring Leonardo:</a:t>
            </a:r>
          </a:p>
          <a:p>
            <a:pPr algn="ctr" eaLnBrk="0" hangingPunct="0">
              <a:defRPr/>
            </a:pPr>
            <a:r>
              <a:rPr lang="en-US" sz="2000" dirty="0">
                <a:cs typeface="+mn-cs"/>
                <a:hlinkClick r:id="rId3"/>
              </a:rPr>
              <a:t>http://www.mos.org/sln/Leonardo/</a:t>
            </a:r>
            <a:r>
              <a:rPr lang="en-US" sz="2000" dirty="0">
                <a:cs typeface="+mn-cs"/>
              </a:rPr>
              <a:t> </a:t>
            </a:r>
            <a:endParaRPr lang="en-US" sz="2400" dirty="0">
              <a:solidFill>
                <a:srgbClr val="009900"/>
              </a:solidFill>
              <a:cs typeface="+mn-cs"/>
            </a:endParaRP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4675" y="304800"/>
            <a:ext cx="8001000" cy="1216025"/>
          </a:xfrm>
          <a:prstGeom prst="rect">
            <a:avLst/>
          </a:prstGeom>
        </p:spPr>
        <p:txBody>
          <a:bodyPr/>
          <a:lstStyle/>
          <a:p>
            <a:pPr algn="ctr" eaLnBrk="0" hangingPunct="0">
              <a:defRPr/>
            </a:pPr>
            <a:r>
              <a:rPr lang="en-US" sz="3800" kern="0" dirty="0">
                <a:latin typeface="+mj-lt"/>
                <a:ea typeface="+mj-ea"/>
                <a:cs typeface="+mj-cs"/>
              </a:rPr>
              <a:t>Galileo</a:t>
            </a:r>
          </a:p>
        </p:txBody>
      </p:sp>
      <p:sp>
        <p:nvSpPr>
          <p:cNvPr id="8" name="Content Placeholder 2"/>
          <p:cNvSpPr txBox="1">
            <a:spLocks/>
          </p:cNvSpPr>
          <p:nvPr/>
        </p:nvSpPr>
        <p:spPr>
          <a:xfrm>
            <a:off x="566738" y="1752600"/>
            <a:ext cx="8001000" cy="4267200"/>
          </a:xfrm>
          <a:prstGeom prst="rect">
            <a:avLst/>
          </a:prstGeom>
        </p:spPr>
        <p:txBody>
          <a:bodyPr/>
          <a:lstStyle/>
          <a:p>
            <a:pPr marL="469900" indent="-469900" algn="ctr" eaLnBrk="0" hangingPunct="0">
              <a:spcBef>
                <a:spcPct val="20000"/>
              </a:spcBef>
              <a:buClr>
                <a:schemeClr val="accent2"/>
              </a:buClr>
              <a:defRPr/>
            </a:pPr>
            <a:r>
              <a:rPr lang="en-US" sz="2400" dirty="0">
                <a:cs typeface="+mn-cs"/>
              </a:rPr>
              <a:t>Galileo was born in Italy in 1564. Throughout his career, Galileo discovered many physics properties. See the interactive sites below for some of his discoveries</a:t>
            </a:r>
            <a:r>
              <a:rPr lang="en-US" sz="2400" dirty="0">
                <a:solidFill>
                  <a:srgbClr val="009900"/>
                </a:solidFill>
                <a:cs typeface="+mn-cs"/>
              </a:rPr>
              <a:t>.</a:t>
            </a:r>
          </a:p>
          <a:p>
            <a:pPr marL="469900" indent="-469900" algn="ctr" eaLnBrk="0" hangingPunct="0">
              <a:spcBef>
                <a:spcPct val="20000"/>
              </a:spcBef>
              <a:buClr>
                <a:schemeClr val="accent2"/>
              </a:buClr>
              <a:defRPr/>
            </a:pPr>
            <a:endParaRPr lang="en-US" sz="2400" dirty="0">
              <a:solidFill>
                <a:srgbClr val="009900"/>
              </a:solidFill>
              <a:cs typeface="+mn-cs"/>
            </a:endParaRPr>
          </a:p>
          <a:p>
            <a:pPr algn="ctr" eaLnBrk="0" hangingPunct="0">
              <a:defRPr/>
            </a:pPr>
            <a:r>
              <a:rPr lang="en-US" sz="2000" dirty="0">
                <a:cs typeface="+mn-cs"/>
              </a:rPr>
              <a:t>Experiments:</a:t>
            </a:r>
          </a:p>
          <a:p>
            <a:pPr algn="ctr" eaLnBrk="0" hangingPunct="0">
              <a:defRPr/>
            </a:pPr>
            <a:r>
              <a:rPr lang="en-US" sz="2000" dirty="0">
                <a:cs typeface="+mn-cs"/>
                <a:hlinkClick r:id="rId3"/>
              </a:rPr>
              <a:t>http://www.pbs.org/wgbh/nova/galileo/experiments.html</a:t>
            </a:r>
            <a:endParaRPr lang="en-US" sz="2000" dirty="0">
              <a:cs typeface="+mn-cs"/>
            </a:endParaRPr>
          </a:p>
          <a:p>
            <a:pPr marL="469900" indent="-469900" algn="ctr" eaLnBrk="0" hangingPunct="0">
              <a:spcBef>
                <a:spcPct val="20000"/>
              </a:spcBef>
              <a:buClr>
                <a:schemeClr val="accent2"/>
              </a:buClr>
              <a:defRPr/>
            </a:pPr>
            <a:endParaRPr lang="en-US" sz="2000" dirty="0">
              <a:solidFill>
                <a:srgbClr val="009900"/>
              </a:solidFill>
              <a:cs typeface="+mn-cs"/>
            </a:endParaRPr>
          </a:p>
          <a:p>
            <a:pPr marL="469900" indent="-469900" algn="ctr" eaLnBrk="0" hangingPunct="0">
              <a:spcBef>
                <a:spcPct val="20000"/>
              </a:spcBef>
              <a:buClr>
                <a:schemeClr val="accent2"/>
              </a:buClr>
              <a:defRPr/>
            </a:pPr>
            <a:r>
              <a:rPr lang="en-US" sz="2000" dirty="0">
                <a:cs typeface="+mn-cs"/>
              </a:rPr>
              <a:t>Link to video from NOVA program on Galileo:</a:t>
            </a:r>
          </a:p>
          <a:p>
            <a:pPr marL="469900" indent="-469900" algn="ctr" eaLnBrk="0" hangingPunct="0">
              <a:spcBef>
                <a:spcPct val="20000"/>
              </a:spcBef>
              <a:buClr>
                <a:schemeClr val="accent2"/>
              </a:buClr>
              <a:defRPr/>
            </a:pPr>
            <a:r>
              <a:rPr lang="en-US" sz="2000" dirty="0">
                <a:cs typeface="+mn-cs"/>
                <a:hlinkClick r:id="rId4"/>
              </a:rPr>
              <a:t>http://www.pbs.org/wgbh/nova/galileo/science.html</a:t>
            </a:r>
            <a:endParaRPr lang="en-US" sz="2000" dirty="0">
              <a:cs typeface="+mn-cs"/>
            </a:endParaRPr>
          </a:p>
          <a:p>
            <a:pPr marL="469900" indent="-469900" algn="ctr" eaLnBrk="0" hangingPunct="0">
              <a:spcBef>
                <a:spcPct val="20000"/>
              </a:spcBef>
              <a:buClr>
                <a:schemeClr val="accent2"/>
              </a:buClr>
              <a:defRPr/>
            </a:pPr>
            <a:endParaRPr lang="en-US" sz="2400" dirty="0">
              <a:solidFill>
                <a:srgbClr val="009900"/>
              </a:solidFill>
              <a:cs typeface="+mn-cs"/>
            </a:endParaRP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4675" y="304800"/>
            <a:ext cx="8001000" cy="1216025"/>
          </a:xfrm>
          <a:prstGeom prst="rect">
            <a:avLst/>
          </a:prstGeom>
        </p:spPr>
        <p:txBody>
          <a:bodyPr/>
          <a:lstStyle/>
          <a:p>
            <a:pPr algn="ctr" eaLnBrk="0" hangingPunct="0">
              <a:defRPr/>
            </a:pPr>
            <a:r>
              <a:rPr lang="en-US" sz="3600" dirty="0">
                <a:cs typeface="+mn-cs"/>
              </a:rPr>
              <a:t>Industrial Age </a:t>
            </a:r>
            <a:r>
              <a:rPr lang="en-US" sz="3600" dirty="0" smtClean="0">
                <a:cs typeface="+mn-cs"/>
              </a:rPr>
              <a:t>-1750-1950 </a:t>
            </a:r>
            <a:r>
              <a:rPr lang="en-US" sz="3600" dirty="0">
                <a:cs typeface="+mn-cs"/>
              </a:rPr>
              <a:t>AD</a:t>
            </a:r>
            <a:endParaRPr lang="en-US" sz="3800" kern="0" dirty="0">
              <a:latin typeface="+mj-lt"/>
              <a:ea typeface="+mj-ea"/>
              <a:cs typeface="+mj-cs"/>
            </a:endParaRPr>
          </a:p>
        </p:txBody>
      </p:sp>
      <p:sp>
        <p:nvSpPr>
          <p:cNvPr id="8" name="Content Placeholder 2"/>
          <p:cNvSpPr txBox="1">
            <a:spLocks/>
          </p:cNvSpPr>
          <p:nvPr/>
        </p:nvSpPr>
        <p:spPr>
          <a:xfrm>
            <a:off x="2057400" y="1752600"/>
            <a:ext cx="6510338" cy="4267200"/>
          </a:xfrm>
          <a:prstGeom prst="rect">
            <a:avLst/>
          </a:prstGeom>
        </p:spPr>
        <p:txBody>
          <a:bodyPr/>
          <a:lstStyle/>
          <a:p>
            <a:pPr marL="457200" indent="-457200">
              <a:lnSpc>
                <a:spcPct val="90000"/>
              </a:lnSpc>
              <a:buClr>
                <a:schemeClr val="accent2"/>
              </a:buClr>
              <a:buFont typeface="Wingdings" pitchFamily="2" charset="2"/>
              <a:buChar char="q"/>
              <a:defRPr/>
            </a:pPr>
            <a:r>
              <a:rPr lang="en-US" sz="2400" dirty="0">
                <a:cs typeface="+mn-cs"/>
              </a:rPr>
              <a:t>First use of complex machinery, and factories. Social changes from agricultural societies.</a:t>
            </a:r>
          </a:p>
          <a:p>
            <a:pPr marL="457200" indent="-457200">
              <a:lnSpc>
                <a:spcPct val="90000"/>
              </a:lnSpc>
              <a:buClr>
                <a:schemeClr val="accent2"/>
              </a:buClr>
              <a:buFont typeface="Wingdings" pitchFamily="2" charset="2"/>
              <a:buChar char="q"/>
              <a:defRPr/>
            </a:pPr>
            <a:r>
              <a:rPr lang="en-US" sz="2400" dirty="0">
                <a:cs typeface="+mn-cs"/>
              </a:rPr>
              <a:t>Artifacts: steam engine, electricity, automobile, airplane, radio, television, telephone, rocket</a:t>
            </a:r>
          </a:p>
          <a:p>
            <a:pPr marL="457200" indent="-457200">
              <a:lnSpc>
                <a:spcPct val="90000"/>
              </a:lnSpc>
              <a:buClr>
                <a:schemeClr val="accent2"/>
              </a:buClr>
              <a:buFont typeface="Wingdings" pitchFamily="2" charset="2"/>
              <a:buChar char="q"/>
              <a:defRPr/>
            </a:pPr>
            <a:r>
              <a:rPr lang="en-US" sz="2400" dirty="0">
                <a:cs typeface="+mn-cs"/>
              </a:rPr>
              <a:t>Impact on history: gave rise to urban centers requiring municipal services, population expansion, and improvement in living standards</a:t>
            </a: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pic>
        <p:nvPicPr>
          <p:cNvPr id="25607" name="Picture 6" descr="Steam_Engine_91_082303-21"/>
          <p:cNvPicPr>
            <a:picLocks noChangeAspect="1" noChangeArrowheads="1"/>
          </p:cNvPicPr>
          <p:nvPr/>
        </p:nvPicPr>
        <p:blipFill>
          <a:blip r:embed="rId3" cstate="print"/>
          <a:srcRect l="8095" r="10001"/>
          <a:stretch>
            <a:fillRect/>
          </a:stretch>
        </p:blipFill>
        <p:spPr bwMode="auto">
          <a:xfrm>
            <a:off x="228600" y="2743200"/>
            <a:ext cx="1571625" cy="1824038"/>
          </a:xfrm>
          <a:prstGeom prst="rect">
            <a:avLst/>
          </a:prstGeom>
          <a:noFill/>
          <a:ln w="9525">
            <a:noFill/>
            <a:miter lim="800000"/>
            <a:headEnd/>
            <a:tailEnd/>
          </a:ln>
        </p:spPr>
      </p:pic>
      <p:sp>
        <p:nvSpPr>
          <p:cNvPr id="25608" name="Text Box 7"/>
          <p:cNvSpPr txBox="1">
            <a:spLocks noChangeArrowheads="1"/>
          </p:cNvSpPr>
          <p:nvPr/>
        </p:nvSpPr>
        <p:spPr bwMode="auto">
          <a:xfrm>
            <a:off x="76200" y="4572000"/>
            <a:ext cx="1676400" cy="369888"/>
          </a:xfrm>
          <a:prstGeom prst="rect">
            <a:avLst/>
          </a:prstGeom>
          <a:noFill/>
          <a:ln w="9525">
            <a:noFill/>
            <a:miter lim="800000"/>
            <a:headEnd/>
            <a:tailEnd/>
          </a:ln>
        </p:spPr>
        <p:txBody>
          <a:bodyPr>
            <a:spAutoFit/>
          </a:bodyPr>
          <a:lstStyle/>
          <a:p>
            <a:pPr eaLnBrk="0" hangingPunct="0">
              <a:spcBef>
                <a:spcPct val="50000"/>
              </a:spcBef>
            </a:pPr>
            <a:r>
              <a:rPr lang="en-US" sz="900"/>
              <a:t>(http://www.mhrailroad.com/mhrrphoto2.htm)</a:t>
            </a:r>
          </a:p>
        </p:txBody>
      </p:sp>
      <p:sp>
        <p:nvSpPr>
          <p:cNvPr id="25609" name="Text Box 8"/>
          <p:cNvSpPr txBox="1">
            <a:spLocks noChangeArrowheads="1"/>
          </p:cNvSpPr>
          <p:nvPr/>
        </p:nvSpPr>
        <p:spPr bwMode="auto">
          <a:xfrm>
            <a:off x="152400" y="2362200"/>
            <a:ext cx="1828800" cy="366713"/>
          </a:xfrm>
          <a:prstGeom prst="rect">
            <a:avLst/>
          </a:prstGeom>
          <a:noFill/>
          <a:ln w="9525">
            <a:noFill/>
            <a:miter lim="800000"/>
            <a:headEnd/>
            <a:tailEnd/>
          </a:ln>
        </p:spPr>
        <p:txBody>
          <a:bodyPr>
            <a:spAutoFit/>
          </a:bodyPr>
          <a:lstStyle/>
          <a:p>
            <a:pPr eaLnBrk="0" hangingPunct="0">
              <a:spcBef>
                <a:spcPct val="50000"/>
              </a:spcBef>
            </a:pPr>
            <a:r>
              <a:rPr lang="en-US" dirty="0"/>
              <a:t>Steam Engine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800" dirty="0" smtClean="0">
                <a:solidFill>
                  <a:schemeClr val="accent1">
                    <a:lumMod val="75000"/>
                  </a:schemeClr>
                </a:solidFill>
              </a:rPr>
              <a:t>Big Idea</a:t>
            </a:r>
            <a:endParaRPr lang="en-US" sz="4800" dirty="0">
              <a:solidFill>
                <a:schemeClr val="accent1">
                  <a:lumMod val="75000"/>
                </a:schemeClr>
              </a:solidFill>
            </a:endParaRPr>
          </a:p>
        </p:txBody>
      </p:sp>
      <p:sp>
        <p:nvSpPr>
          <p:cNvPr id="5" name="Content Placeholder 4"/>
          <p:cNvSpPr>
            <a:spLocks noGrp="1"/>
          </p:cNvSpPr>
          <p:nvPr>
            <p:ph sz="quarter" idx="1"/>
          </p:nvPr>
        </p:nvSpPr>
        <p:spPr/>
        <p:txBody>
          <a:bodyPr/>
          <a:lstStyle/>
          <a:p>
            <a:r>
              <a:rPr lang="en-US" sz="3200" dirty="0" smtClean="0">
                <a:solidFill>
                  <a:schemeClr val="tx1">
                    <a:lumMod val="95000"/>
                    <a:lumOff val="5000"/>
                  </a:schemeClr>
                </a:solidFill>
                <a:cs typeface="Arial" charset="0"/>
              </a:rPr>
              <a:t>Technology is in a constant state of change as humans continue to improve and innovate “old” technologies for “new” applications.</a:t>
            </a:r>
            <a:endParaRPr lang="en-US" sz="3200" kern="0" dirty="0" smtClean="0">
              <a:solidFill>
                <a:schemeClr val="tx1">
                  <a:lumMod val="95000"/>
                  <a:lumOff val="5000"/>
                </a:schemeClr>
              </a:solidFill>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4675" y="304800"/>
            <a:ext cx="8001000" cy="1216025"/>
          </a:xfrm>
          <a:prstGeom prst="rect">
            <a:avLst/>
          </a:prstGeom>
        </p:spPr>
        <p:txBody>
          <a:bodyPr/>
          <a:lstStyle/>
          <a:p>
            <a:pPr algn="ctr" eaLnBrk="0" hangingPunct="0">
              <a:defRPr/>
            </a:pPr>
            <a:r>
              <a:rPr lang="en-US" sz="3600" dirty="0">
                <a:cs typeface="+mn-cs"/>
              </a:rPr>
              <a:t>Industrial Age </a:t>
            </a:r>
            <a:r>
              <a:rPr lang="en-US" sz="3600" dirty="0" smtClean="0">
                <a:cs typeface="+mn-cs"/>
              </a:rPr>
              <a:t>Engineers</a:t>
            </a:r>
            <a:endParaRPr lang="en-US" sz="3600" dirty="0">
              <a:cs typeface="+mn-cs"/>
            </a:endParaRPr>
          </a:p>
          <a:p>
            <a:pPr algn="ctr" eaLnBrk="0" hangingPunct="0">
              <a:defRPr/>
            </a:pPr>
            <a:endParaRPr lang="en-US" sz="3800" kern="0" dirty="0">
              <a:solidFill>
                <a:srgbClr val="0033CC"/>
              </a:solidFill>
              <a:latin typeface="+mj-lt"/>
              <a:ea typeface="+mj-ea"/>
              <a:cs typeface="+mj-cs"/>
            </a:endParaRPr>
          </a:p>
        </p:txBody>
      </p:sp>
      <p:sp>
        <p:nvSpPr>
          <p:cNvPr id="8" name="Content Placeholder 2"/>
          <p:cNvSpPr txBox="1">
            <a:spLocks/>
          </p:cNvSpPr>
          <p:nvPr/>
        </p:nvSpPr>
        <p:spPr>
          <a:xfrm>
            <a:off x="1981200" y="1752600"/>
            <a:ext cx="6586538" cy="4267200"/>
          </a:xfrm>
          <a:prstGeom prst="rect">
            <a:avLst/>
          </a:prstGeom>
        </p:spPr>
        <p:txBody>
          <a:bodyPr/>
          <a:lstStyle/>
          <a:p>
            <a:pPr marL="457200" indent="-457200" eaLnBrk="0" hangingPunct="0">
              <a:lnSpc>
                <a:spcPct val="90000"/>
              </a:lnSpc>
              <a:spcBef>
                <a:spcPct val="20000"/>
              </a:spcBef>
              <a:buClr>
                <a:schemeClr val="accent2"/>
              </a:buClr>
              <a:buFont typeface="Wingdings" pitchFamily="2" charset="2"/>
              <a:buChar char="q"/>
              <a:defRPr/>
            </a:pPr>
            <a:r>
              <a:rPr lang="en-US" sz="2400" dirty="0">
                <a:cs typeface="+mn-cs"/>
              </a:rPr>
              <a:t>James Watts refines the steam engine for practical use.</a:t>
            </a:r>
          </a:p>
          <a:p>
            <a:pPr marL="457200" indent="-457200" eaLnBrk="0" hangingPunct="0">
              <a:lnSpc>
                <a:spcPct val="90000"/>
              </a:lnSpc>
              <a:spcBef>
                <a:spcPct val="20000"/>
              </a:spcBef>
              <a:buClr>
                <a:schemeClr val="accent2"/>
              </a:buClr>
              <a:buFont typeface="Wingdings" pitchFamily="2" charset="2"/>
              <a:buChar char="q"/>
              <a:defRPr/>
            </a:pPr>
            <a:r>
              <a:rPr lang="en-US" sz="2400" dirty="0">
                <a:cs typeface="+mn-cs"/>
              </a:rPr>
              <a:t>Alessandro Volta discovers the principles for a battery.</a:t>
            </a:r>
          </a:p>
          <a:p>
            <a:pPr marL="457200" indent="-457200" eaLnBrk="0" hangingPunct="0">
              <a:lnSpc>
                <a:spcPct val="90000"/>
              </a:lnSpc>
              <a:spcBef>
                <a:spcPct val="20000"/>
              </a:spcBef>
              <a:buClr>
                <a:schemeClr val="accent2"/>
              </a:buClr>
              <a:buFont typeface="Wingdings" pitchFamily="2" charset="2"/>
              <a:buChar char="q"/>
              <a:defRPr/>
            </a:pPr>
            <a:r>
              <a:rPr lang="en-US" sz="2400" dirty="0">
                <a:cs typeface="+mn-cs"/>
              </a:rPr>
              <a:t>Pieter van </a:t>
            </a:r>
            <a:r>
              <a:rPr lang="en-US" sz="2400" dirty="0" err="1">
                <a:cs typeface="+mn-cs"/>
              </a:rPr>
              <a:t>Musschenbroek</a:t>
            </a:r>
            <a:r>
              <a:rPr lang="en-US" sz="2400" dirty="0">
                <a:cs typeface="+mn-cs"/>
              </a:rPr>
              <a:t> creates the forerunner to the capacitor.</a:t>
            </a:r>
          </a:p>
          <a:p>
            <a:pPr marL="457200" indent="-457200" eaLnBrk="0" hangingPunct="0">
              <a:lnSpc>
                <a:spcPct val="90000"/>
              </a:lnSpc>
              <a:spcBef>
                <a:spcPct val="20000"/>
              </a:spcBef>
              <a:buClr>
                <a:schemeClr val="accent2"/>
              </a:buClr>
              <a:buFont typeface="Wingdings" pitchFamily="2" charset="2"/>
              <a:buChar char="q"/>
              <a:defRPr/>
            </a:pPr>
            <a:r>
              <a:rPr lang="en-US" sz="2400" dirty="0">
                <a:cs typeface="+mn-cs"/>
              </a:rPr>
              <a:t>Henry Ford creates the concept of the assembly line.</a:t>
            </a: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pic>
        <p:nvPicPr>
          <p:cNvPr id="26631" name="Picture 12" descr="camera-flash-5"/>
          <p:cNvPicPr>
            <a:picLocks noChangeAspect="1" noChangeArrowheads="1"/>
          </p:cNvPicPr>
          <p:nvPr/>
        </p:nvPicPr>
        <p:blipFill>
          <a:blip r:embed="rId3" cstate="print"/>
          <a:srcRect l="16000" r="8000"/>
          <a:stretch>
            <a:fillRect/>
          </a:stretch>
        </p:blipFill>
        <p:spPr bwMode="auto">
          <a:xfrm>
            <a:off x="304800" y="2895600"/>
            <a:ext cx="1447800" cy="1905000"/>
          </a:xfrm>
          <a:prstGeom prst="rect">
            <a:avLst/>
          </a:prstGeom>
          <a:noFill/>
          <a:ln w="9525">
            <a:noFill/>
            <a:miter lim="800000"/>
            <a:headEnd/>
            <a:tailEnd/>
          </a:ln>
        </p:spPr>
      </p:pic>
      <p:sp>
        <p:nvSpPr>
          <p:cNvPr id="26632" name="Text Box 13"/>
          <p:cNvSpPr txBox="1">
            <a:spLocks noChangeArrowheads="1"/>
          </p:cNvSpPr>
          <p:nvPr/>
        </p:nvSpPr>
        <p:spPr bwMode="auto">
          <a:xfrm>
            <a:off x="152400" y="4816475"/>
            <a:ext cx="1828800" cy="508000"/>
          </a:xfrm>
          <a:prstGeom prst="rect">
            <a:avLst/>
          </a:prstGeom>
          <a:noFill/>
          <a:ln w="9525">
            <a:noFill/>
            <a:miter lim="800000"/>
            <a:headEnd/>
            <a:tailEnd/>
          </a:ln>
        </p:spPr>
        <p:txBody>
          <a:bodyPr>
            <a:spAutoFit/>
          </a:bodyPr>
          <a:lstStyle/>
          <a:p>
            <a:pPr eaLnBrk="0" hangingPunct="0">
              <a:spcBef>
                <a:spcPct val="50000"/>
              </a:spcBef>
            </a:pPr>
            <a:r>
              <a:rPr lang="en-US" sz="900"/>
              <a:t>(http://electronics.howstuffworks.com/camera-flash3.htm)</a:t>
            </a:r>
          </a:p>
        </p:txBody>
      </p:sp>
      <p:sp>
        <p:nvSpPr>
          <p:cNvPr id="26633" name="Text Box 14"/>
          <p:cNvSpPr txBox="1">
            <a:spLocks noChangeArrowheads="1"/>
          </p:cNvSpPr>
          <p:nvPr/>
        </p:nvSpPr>
        <p:spPr bwMode="auto">
          <a:xfrm>
            <a:off x="152400" y="2514600"/>
            <a:ext cx="1828800" cy="366713"/>
          </a:xfrm>
          <a:prstGeom prst="rect">
            <a:avLst/>
          </a:prstGeom>
          <a:noFill/>
          <a:ln w="9525">
            <a:noFill/>
            <a:miter lim="800000"/>
            <a:headEnd/>
            <a:tailEnd/>
          </a:ln>
        </p:spPr>
        <p:txBody>
          <a:bodyPr>
            <a:spAutoFit/>
          </a:bodyPr>
          <a:lstStyle/>
          <a:p>
            <a:pPr eaLnBrk="0" hangingPunct="0">
              <a:spcBef>
                <a:spcPct val="50000"/>
              </a:spcBef>
            </a:pPr>
            <a:r>
              <a:rPr lang="en-US"/>
              <a:t>Capacitor</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4675" y="304800"/>
            <a:ext cx="8001000" cy="1216025"/>
          </a:xfrm>
          <a:prstGeom prst="rect">
            <a:avLst/>
          </a:prstGeom>
        </p:spPr>
        <p:txBody>
          <a:bodyPr/>
          <a:lstStyle/>
          <a:p>
            <a:pPr algn="ctr" eaLnBrk="0" hangingPunct="0">
              <a:defRPr/>
            </a:pPr>
            <a:r>
              <a:rPr lang="en-US" sz="3600" dirty="0">
                <a:cs typeface="+mn-cs"/>
              </a:rPr>
              <a:t>Information </a:t>
            </a:r>
            <a:r>
              <a:rPr lang="en-US" sz="3600" dirty="0" smtClean="0">
                <a:cs typeface="+mn-cs"/>
              </a:rPr>
              <a:t>Age-1950AD-Present</a:t>
            </a:r>
            <a:endParaRPr lang="en-US" sz="3800" kern="0" dirty="0">
              <a:latin typeface="+mj-lt"/>
              <a:ea typeface="+mj-ea"/>
              <a:cs typeface="+mj-cs"/>
            </a:endParaRPr>
          </a:p>
        </p:txBody>
      </p:sp>
      <p:sp>
        <p:nvSpPr>
          <p:cNvPr id="8" name="Content Placeholder 2"/>
          <p:cNvSpPr txBox="1">
            <a:spLocks/>
          </p:cNvSpPr>
          <p:nvPr/>
        </p:nvSpPr>
        <p:spPr>
          <a:xfrm>
            <a:off x="2057400" y="1752600"/>
            <a:ext cx="6510338" cy="4267200"/>
          </a:xfrm>
          <a:prstGeom prst="rect">
            <a:avLst/>
          </a:prstGeom>
        </p:spPr>
        <p:txBody>
          <a:bodyPr/>
          <a:lstStyle/>
          <a:p>
            <a:pPr marL="457200" indent="-457200">
              <a:lnSpc>
                <a:spcPct val="90000"/>
              </a:lnSpc>
              <a:buClr>
                <a:schemeClr val="accent2"/>
              </a:buClr>
              <a:buFont typeface="Wingdings" pitchFamily="2" charset="2"/>
              <a:buChar char="q"/>
              <a:defRPr/>
            </a:pPr>
            <a:r>
              <a:rPr lang="en-US" sz="2400" dirty="0">
                <a:cs typeface="+mn-cs"/>
              </a:rPr>
              <a:t>Central to society is the gathering, manipulation, classification, storage, and retrieval of information.</a:t>
            </a:r>
          </a:p>
          <a:p>
            <a:pPr lvl="1" indent="-457200">
              <a:lnSpc>
                <a:spcPct val="90000"/>
              </a:lnSpc>
              <a:buClr>
                <a:schemeClr val="accent2"/>
              </a:buClr>
              <a:buFont typeface="Wingdings" pitchFamily="2" charset="2"/>
              <a:buChar char="q"/>
              <a:defRPr/>
            </a:pPr>
            <a:r>
              <a:rPr lang="en-US" sz="2400" dirty="0">
                <a:cs typeface="+mn-cs"/>
              </a:rPr>
              <a:t>Artifacts: transistor, IC, computer, satellite, digital photography, artificial heart, nuclear power plant, space shuttle</a:t>
            </a:r>
          </a:p>
          <a:p>
            <a:pPr lvl="1" indent="-457200">
              <a:lnSpc>
                <a:spcPct val="90000"/>
              </a:lnSpc>
              <a:buClr>
                <a:schemeClr val="accent2"/>
              </a:buClr>
              <a:buFont typeface="Wingdings" pitchFamily="2" charset="2"/>
              <a:buChar char="q"/>
              <a:defRPr/>
            </a:pPr>
            <a:r>
              <a:rPr lang="en-US" sz="2400" dirty="0">
                <a:cs typeface="+mn-cs"/>
              </a:rPr>
              <a:t>Impact on history: decentralization of decision making and empowering more people</a:t>
            </a: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pic>
        <p:nvPicPr>
          <p:cNvPr id="27655" name="Picture 6" descr="artificial-heart-abiocor-hand"/>
          <p:cNvPicPr>
            <a:picLocks noChangeAspect="1" noChangeArrowheads="1"/>
          </p:cNvPicPr>
          <p:nvPr/>
        </p:nvPicPr>
        <p:blipFill>
          <a:blip r:embed="rId3" cstate="print"/>
          <a:srcRect l="12801"/>
          <a:stretch>
            <a:fillRect/>
          </a:stretch>
        </p:blipFill>
        <p:spPr bwMode="auto">
          <a:xfrm>
            <a:off x="133350" y="2667000"/>
            <a:ext cx="2076450" cy="2374900"/>
          </a:xfrm>
          <a:prstGeom prst="rect">
            <a:avLst/>
          </a:prstGeom>
          <a:noFill/>
          <a:ln w="9525">
            <a:noFill/>
            <a:miter lim="800000"/>
            <a:headEnd/>
            <a:tailEnd/>
          </a:ln>
        </p:spPr>
      </p:pic>
      <p:sp>
        <p:nvSpPr>
          <p:cNvPr id="27656" name="Text Box 7"/>
          <p:cNvSpPr txBox="1">
            <a:spLocks noChangeArrowheads="1"/>
          </p:cNvSpPr>
          <p:nvPr/>
        </p:nvSpPr>
        <p:spPr bwMode="auto">
          <a:xfrm>
            <a:off x="0" y="5029200"/>
            <a:ext cx="1600200" cy="508000"/>
          </a:xfrm>
          <a:prstGeom prst="rect">
            <a:avLst/>
          </a:prstGeom>
          <a:noFill/>
          <a:ln w="9525">
            <a:noFill/>
            <a:miter lim="800000"/>
            <a:headEnd/>
            <a:tailEnd/>
          </a:ln>
        </p:spPr>
        <p:txBody>
          <a:bodyPr>
            <a:spAutoFit/>
          </a:bodyPr>
          <a:lstStyle/>
          <a:p>
            <a:pPr eaLnBrk="0" hangingPunct="0">
              <a:spcBef>
                <a:spcPct val="50000"/>
              </a:spcBef>
            </a:pPr>
            <a:r>
              <a:rPr lang="en-US" sz="900"/>
              <a:t>(http://science.howstuffworks.com/artificial-heart.htm)</a:t>
            </a:r>
          </a:p>
        </p:txBody>
      </p:sp>
      <p:sp>
        <p:nvSpPr>
          <p:cNvPr id="27657" name="Text Box 8"/>
          <p:cNvSpPr txBox="1">
            <a:spLocks noChangeArrowheads="1"/>
          </p:cNvSpPr>
          <p:nvPr/>
        </p:nvSpPr>
        <p:spPr bwMode="auto">
          <a:xfrm>
            <a:off x="228600" y="2209800"/>
            <a:ext cx="1676400" cy="646113"/>
          </a:xfrm>
          <a:prstGeom prst="rect">
            <a:avLst/>
          </a:prstGeom>
          <a:noFill/>
          <a:ln w="9525">
            <a:noFill/>
            <a:miter lim="800000"/>
            <a:headEnd/>
            <a:tailEnd/>
          </a:ln>
        </p:spPr>
        <p:txBody>
          <a:bodyPr>
            <a:spAutoFit/>
          </a:bodyPr>
          <a:lstStyle/>
          <a:p>
            <a:pPr eaLnBrk="0" hangingPunct="0">
              <a:spcBef>
                <a:spcPct val="50000"/>
              </a:spcBef>
            </a:pPr>
            <a:r>
              <a:rPr lang="en-US" dirty="0"/>
              <a:t>Artificial Heart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Essential Questions</a:t>
            </a:r>
            <a:endParaRPr lang="en-US" dirty="0">
              <a:solidFill>
                <a:schemeClr val="accent1">
                  <a:lumMod val="75000"/>
                </a:schemeClr>
              </a:solidFill>
            </a:endParaRPr>
          </a:p>
        </p:txBody>
      </p:sp>
      <p:sp>
        <p:nvSpPr>
          <p:cNvPr id="3" name="Content Placeholder 2"/>
          <p:cNvSpPr>
            <a:spLocks noGrp="1"/>
          </p:cNvSpPr>
          <p:nvPr>
            <p:ph sz="quarter" idx="1"/>
          </p:nvPr>
        </p:nvSpPr>
        <p:spPr/>
        <p:txBody>
          <a:bodyPr/>
          <a:lstStyle/>
          <a:p>
            <a:pPr marL="468313" indent="-468313" eaLnBrk="0" hangingPunct="0">
              <a:buClr>
                <a:schemeClr val="accent2"/>
              </a:buClr>
              <a:buFont typeface="Wingdings" pitchFamily="2" charset="2"/>
              <a:buChar char="q"/>
              <a:defRPr/>
            </a:pPr>
            <a:r>
              <a:rPr lang="en-US" sz="2800" dirty="0" smtClean="0">
                <a:solidFill>
                  <a:schemeClr val="tx1">
                    <a:lumMod val="95000"/>
                    <a:lumOff val="5000"/>
                  </a:schemeClr>
                </a:solidFill>
              </a:rPr>
              <a:t>When did technology begin?</a:t>
            </a:r>
          </a:p>
          <a:p>
            <a:pPr marL="468313" indent="-468313" eaLnBrk="0" hangingPunct="0">
              <a:buClr>
                <a:schemeClr val="accent2"/>
              </a:buClr>
              <a:buFont typeface="Wingdings" pitchFamily="2" charset="2"/>
              <a:buChar char="q"/>
              <a:defRPr/>
            </a:pPr>
            <a:endParaRPr lang="en-US" sz="2800" dirty="0" smtClean="0">
              <a:solidFill>
                <a:schemeClr val="tx1">
                  <a:lumMod val="95000"/>
                  <a:lumOff val="5000"/>
                </a:schemeClr>
              </a:solidFill>
            </a:endParaRPr>
          </a:p>
          <a:p>
            <a:pPr marL="468313" indent="-468313" eaLnBrk="0" hangingPunct="0">
              <a:buClr>
                <a:schemeClr val="accent2"/>
              </a:buClr>
              <a:buFont typeface="Wingdings" pitchFamily="2" charset="2"/>
              <a:buChar char="q"/>
              <a:defRPr/>
            </a:pPr>
            <a:r>
              <a:rPr lang="en-US" sz="2800" dirty="0" smtClean="0">
                <a:solidFill>
                  <a:schemeClr val="tx1">
                    <a:lumMod val="95000"/>
                    <a:lumOff val="5000"/>
                  </a:schemeClr>
                </a:solidFill>
              </a:rPr>
              <a:t>What were the first inventions?</a:t>
            </a:r>
          </a:p>
          <a:p>
            <a:pPr marL="468313" indent="-468313" eaLnBrk="0" hangingPunct="0">
              <a:buClr>
                <a:schemeClr val="accent2"/>
              </a:buClr>
              <a:buFont typeface="Wingdings" pitchFamily="2" charset="2"/>
              <a:buChar char="q"/>
              <a:defRPr/>
            </a:pPr>
            <a:endParaRPr lang="en-US" sz="2800" dirty="0" smtClean="0">
              <a:solidFill>
                <a:schemeClr val="tx1">
                  <a:lumMod val="95000"/>
                  <a:lumOff val="5000"/>
                </a:schemeClr>
              </a:solidFill>
            </a:endParaRPr>
          </a:p>
          <a:p>
            <a:pPr marL="468313" indent="-468313" eaLnBrk="0" hangingPunct="0">
              <a:buClr>
                <a:schemeClr val="accent2"/>
              </a:buClr>
              <a:buFont typeface="Wingdings" pitchFamily="2" charset="2"/>
              <a:buChar char="q"/>
              <a:defRPr/>
            </a:pPr>
            <a:r>
              <a:rPr lang="en-US" sz="2800" dirty="0" smtClean="0">
                <a:solidFill>
                  <a:schemeClr val="tx1">
                    <a:lumMod val="95000"/>
                    <a:lumOff val="5000"/>
                  </a:schemeClr>
                </a:solidFill>
              </a:rPr>
              <a:t>How did technology impact humans?</a:t>
            </a:r>
          </a:p>
          <a:p>
            <a:pPr marL="469900" indent="-469900" eaLnBrk="0" hangingPunct="0">
              <a:buClr>
                <a:schemeClr val="accent2"/>
              </a:buClr>
              <a:buFont typeface="Wingdings" pitchFamily="2" charset="2"/>
              <a:buChar char="o"/>
              <a:defRPr/>
            </a:pPr>
            <a:endParaRPr lang="en-US" sz="2800" kern="0" dirty="0" smtClean="0">
              <a:solidFill>
                <a:srgbClr val="009900"/>
              </a:solidFill>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noAutofit/>
          </a:bodyPr>
          <a:lstStyle/>
          <a:p>
            <a:r>
              <a:rPr lang="en-US" sz="2400" dirty="0" smtClean="0">
                <a:solidFill>
                  <a:schemeClr val="tx1"/>
                </a:solidFill>
              </a:rPr>
              <a:t>During the information age (the last 50 years), more inventions have been developed than throughout the entire course of history.</a:t>
            </a:r>
            <a:endParaRPr lang="en-US" sz="2400" dirty="0"/>
          </a:p>
        </p:txBody>
      </p:sp>
      <p:sp>
        <p:nvSpPr>
          <p:cNvPr id="5" name="Title 4"/>
          <p:cNvSpPr>
            <a:spLocks noGrp="1"/>
          </p:cNvSpPr>
          <p:nvPr>
            <p:ph type="title"/>
          </p:nvPr>
        </p:nvSpPr>
        <p:spPr/>
        <p:txBody>
          <a:bodyPr/>
          <a:lstStyle/>
          <a:p>
            <a:r>
              <a:rPr lang="en-US" u="sng" dirty="0" smtClean="0"/>
              <a:t>Technology is increasing at an exponential rate.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Key Developments</a:t>
            </a:r>
            <a:endParaRPr lang="en-US" dirty="0">
              <a:solidFill>
                <a:schemeClr val="tx1">
                  <a:lumMod val="95000"/>
                  <a:lumOff val="5000"/>
                </a:schemeClr>
              </a:solidFill>
            </a:endParaRPr>
          </a:p>
        </p:txBody>
      </p:sp>
      <p:sp>
        <p:nvSpPr>
          <p:cNvPr id="3" name="Content Placeholder 2"/>
          <p:cNvSpPr>
            <a:spLocks noGrp="1"/>
          </p:cNvSpPr>
          <p:nvPr>
            <p:ph sz="quarter" idx="1"/>
          </p:nvPr>
        </p:nvSpPr>
        <p:spPr/>
        <p:txBody>
          <a:bodyPr/>
          <a:lstStyle/>
          <a:p>
            <a:r>
              <a:rPr lang="en-US" b="1" dirty="0" smtClean="0"/>
              <a:t>Key developments have helped transform society and shape our culture such as:</a:t>
            </a:r>
          </a:p>
          <a:p>
            <a:pPr lvl="1"/>
            <a:r>
              <a:rPr lang="en-US" b="1" dirty="0" smtClean="0">
                <a:solidFill>
                  <a:schemeClr val="tx1">
                    <a:lumMod val="95000"/>
                    <a:lumOff val="5000"/>
                  </a:schemeClr>
                </a:solidFill>
              </a:rPr>
              <a:t>Wheel</a:t>
            </a:r>
          </a:p>
          <a:p>
            <a:pPr lvl="1"/>
            <a:r>
              <a:rPr lang="en-US" b="1" dirty="0" smtClean="0">
                <a:solidFill>
                  <a:schemeClr val="tx1">
                    <a:lumMod val="95000"/>
                    <a:lumOff val="5000"/>
                  </a:schemeClr>
                </a:solidFill>
              </a:rPr>
              <a:t>Printing Press</a:t>
            </a:r>
          </a:p>
          <a:p>
            <a:pPr lvl="1"/>
            <a:r>
              <a:rPr lang="en-US" b="1" dirty="0" smtClean="0">
                <a:solidFill>
                  <a:schemeClr val="tx1">
                    <a:lumMod val="95000"/>
                    <a:lumOff val="5000"/>
                  </a:schemeClr>
                </a:solidFill>
              </a:rPr>
              <a:t>Mass Production</a:t>
            </a:r>
          </a:p>
          <a:p>
            <a:pPr lvl="1"/>
            <a:r>
              <a:rPr lang="en-US" b="1" dirty="0" smtClean="0">
                <a:solidFill>
                  <a:schemeClr val="tx1">
                    <a:lumMod val="95000"/>
                    <a:lumOff val="5000"/>
                  </a:schemeClr>
                </a:solidFill>
              </a:rPr>
              <a:t>Interchangeable Parts</a:t>
            </a:r>
          </a:p>
          <a:p>
            <a:pPr lvl="1"/>
            <a:r>
              <a:rPr lang="en-US" b="1" dirty="0" smtClean="0">
                <a:solidFill>
                  <a:schemeClr val="tx1">
                    <a:lumMod val="95000"/>
                    <a:lumOff val="5000"/>
                  </a:schemeClr>
                </a:solidFill>
              </a:rPr>
              <a:t>Computer</a:t>
            </a:r>
          </a:p>
          <a:p>
            <a:pPr lvl="1"/>
            <a:r>
              <a:rPr lang="en-US" b="1" dirty="0" smtClean="0">
                <a:solidFill>
                  <a:schemeClr val="tx1">
                    <a:lumMod val="95000"/>
                    <a:lumOff val="5000"/>
                  </a:schemeClr>
                </a:solidFill>
              </a:rPr>
              <a:t>Integrated Circuit</a:t>
            </a:r>
          </a:p>
          <a:p>
            <a:r>
              <a:rPr lang="en-US" b="1" dirty="0" smtClean="0"/>
              <a:t>These developments also continue to offer us new opportunities for innovation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solidFill>
                  <a:schemeClr val="tx1">
                    <a:lumMod val="95000"/>
                    <a:lumOff val="5000"/>
                  </a:schemeClr>
                </a:solidFill>
              </a:rPr>
              <a:t>History </a:t>
            </a:r>
            <a:endParaRPr lang="en-US" sz="4800" dirty="0">
              <a:solidFill>
                <a:schemeClr val="tx1">
                  <a:lumMod val="95000"/>
                  <a:lumOff val="5000"/>
                </a:schemeClr>
              </a:solidFill>
            </a:endParaRPr>
          </a:p>
        </p:txBody>
      </p:sp>
      <p:sp>
        <p:nvSpPr>
          <p:cNvPr id="3" name="Content Placeholder 2"/>
          <p:cNvSpPr>
            <a:spLocks noGrp="1"/>
          </p:cNvSpPr>
          <p:nvPr>
            <p:ph sz="quarter" idx="1"/>
          </p:nvPr>
        </p:nvSpPr>
        <p:spPr>
          <a:xfrm>
            <a:off x="381000" y="1374648"/>
            <a:ext cx="8503920" cy="5330952"/>
          </a:xfrm>
        </p:spPr>
        <p:txBody>
          <a:bodyPr>
            <a:normAutofit/>
          </a:bodyPr>
          <a:lstStyle/>
          <a:p>
            <a:pPr>
              <a:defRPr/>
            </a:pPr>
            <a:r>
              <a:rPr lang="en-US" sz="2800" dirty="0" smtClean="0">
                <a:solidFill>
                  <a:schemeClr val="tx1">
                    <a:lumMod val="95000"/>
                    <a:lumOff val="5000"/>
                  </a:schemeClr>
                </a:solidFill>
              </a:rPr>
              <a:t>History defined: </a:t>
            </a:r>
          </a:p>
          <a:p>
            <a:pPr lvl="1">
              <a:defRPr/>
            </a:pPr>
            <a:r>
              <a:rPr lang="en-US" sz="2800" dirty="0" smtClean="0">
                <a:solidFill>
                  <a:schemeClr val="tx1">
                    <a:lumMod val="95000"/>
                    <a:lumOff val="5000"/>
                  </a:schemeClr>
                </a:solidFill>
              </a:rPr>
              <a:t>A chronological record of significant events, often including an explanation of their causes</a:t>
            </a:r>
          </a:p>
          <a:p>
            <a:pPr>
              <a:defRPr/>
            </a:pPr>
            <a:r>
              <a:rPr lang="en-US" sz="3300" dirty="0" smtClean="0">
                <a:solidFill>
                  <a:schemeClr val="tx1">
                    <a:lumMod val="95000"/>
                    <a:lumOff val="5000"/>
                  </a:schemeClr>
                </a:solidFill>
              </a:rPr>
              <a:t>Major Time Periods:</a:t>
            </a:r>
          </a:p>
          <a:p>
            <a:pPr lvl="1"/>
            <a:r>
              <a:rPr lang="en-US" sz="2400" dirty="0" smtClean="0">
                <a:solidFill>
                  <a:schemeClr val="tx1">
                    <a:lumMod val="95000"/>
                    <a:lumOff val="5000"/>
                  </a:schemeClr>
                </a:solidFill>
              </a:rPr>
              <a:t>Paleolithic Age 			</a:t>
            </a:r>
            <a:r>
              <a:rPr lang="en-US" sz="2400" dirty="0" smtClean="0">
                <a:solidFill>
                  <a:schemeClr val="accent1">
                    <a:lumMod val="60000"/>
                    <a:lumOff val="40000"/>
                  </a:schemeClr>
                </a:solidFill>
              </a:rPr>
              <a:t>o</a:t>
            </a:r>
            <a:r>
              <a:rPr lang="en-US" sz="2400" dirty="0" smtClean="0">
                <a:solidFill>
                  <a:schemeClr val="tx1">
                    <a:lumMod val="95000"/>
                    <a:lumOff val="5000"/>
                  </a:schemeClr>
                </a:solidFill>
              </a:rPr>
              <a:t> Industrial Age</a:t>
            </a:r>
          </a:p>
          <a:p>
            <a:pPr lvl="1"/>
            <a:r>
              <a:rPr lang="en-US" sz="2400" dirty="0" smtClean="0">
                <a:solidFill>
                  <a:schemeClr val="tx1">
                    <a:lumMod val="95000"/>
                    <a:lumOff val="5000"/>
                  </a:schemeClr>
                </a:solidFill>
              </a:rPr>
              <a:t>Mesolithic Age			</a:t>
            </a:r>
            <a:r>
              <a:rPr lang="en-US" sz="2400" dirty="0" smtClean="0">
                <a:solidFill>
                  <a:schemeClr val="accent1">
                    <a:lumMod val="60000"/>
                    <a:lumOff val="40000"/>
                  </a:schemeClr>
                </a:solidFill>
              </a:rPr>
              <a:t>o</a:t>
            </a:r>
            <a:r>
              <a:rPr lang="en-US" sz="2400" dirty="0" smtClean="0">
                <a:solidFill>
                  <a:schemeClr val="tx1">
                    <a:lumMod val="95000"/>
                    <a:lumOff val="5000"/>
                  </a:schemeClr>
                </a:solidFill>
              </a:rPr>
              <a:t> Information Age</a:t>
            </a:r>
          </a:p>
          <a:p>
            <a:pPr lvl="1"/>
            <a:r>
              <a:rPr lang="en-US" sz="2400" dirty="0" smtClean="0">
                <a:solidFill>
                  <a:schemeClr val="tx1">
                    <a:lumMod val="95000"/>
                    <a:lumOff val="5000"/>
                  </a:schemeClr>
                </a:solidFill>
              </a:rPr>
              <a:t>Neolithic Age</a:t>
            </a:r>
          </a:p>
          <a:p>
            <a:pPr lvl="1"/>
            <a:r>
              <a:rPr lang="en-US" sz="2400" dirty="0" smtClean="0">
                <a:solidFill>
                  <a:schemeClr val="tx1">
                    <a:lumMod val="95000"/>
                    <a:lumOff val="5000"/>
                  </a:schemeClr>
                </a:solidFill>
              </a:rPr>
              <a:t>Bronze Age </a:t>
            </a:r>
          </a:p>
          <a:p>
            <a:pPr lvl="1"/>
            <a:r>
              <a:rPr lang="en-US" sz="2400" dirty="0" smtClean="0">
                <a:solidFill>
                  <a:schemeClr val="tx1">
                    <a:lumMod val="95000"/>
                    <a:lumOff val="5000"/>
                  </a:schemeClr>
                </a:solidFill>
              </a:rPr>
              <a:t>Iron Age </a:t>
            </a:r>
          </a:p>
          <a:p>
            <a:pPr lvl="1"/>
            <a:r>
              <a:rPr lang="en-US" sz="2400" dirty="0" smtClean="0">
                <a:solidFill>
                  <a:schemeClr val="tx1">
                    <a:lumMod val="95000"/>
                    <a:lumOff val="5000"/>
                  </a:schemeClr>
                </a:solidFill>
              </a:rPr>
              <a:t>Middle Ages </a:t>
            </a:r>
          </a:p>
          <a:p>
            <a:pPr lvl="1"/>
            <a:r>
              <a:rPr lang="en-US" sz="2400" dirty="0" smtClean="0">
                <a:solidFill>
                  <a:schemeClr val="tx1">
                    <a:lumMod val="95000"/>
                    <a:lumOff val="5000"/>
                  </a:schemeClr>
                </a:solidFill>
              </a:rPr>
              <a:t>Renaissance/Enlightenment</a:t>
            </a:r>
            <a:endParaRPr lang="en-US" sz="2800" dirty="0" smtClean="0">
              <a:solidFill>
                <a:schemeClr val="tx1">
                  <a:lumMod val="95000"/>
                  <a:lumOff val="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2209800" y="1752600"/>
            <a:ext cx="6357938" cy="4267200"/>
          </a:xfrm>
          <a:prstGeom prst="rect">
            <a:avLst/>
          </a:prstGeom>
        </p:spPr>
        <p:txBody>
          <a:bodyPr/>
          <a:lstStyle/>
          <a:p>
            <a:pPr marL="457200" indent="-457200">
              <a:lnSpc>
                <a:spcPct val="90000"/>
              </a:lnSpc>
              <a:buClr>
                <a:schemeClr val="accent2"/>
              </a:buClr>
              <a:buFont typeface="Wingdings" pitchFamily="2" charset="2"/>
              <a:buChar char="q"/>
              <a:defRPr/>
            </a:pPr>
            <a:r>
              <a:rPr lang="en-US" sz="2400" dirty="0">
                <a:cs typeface="+mn-cs"/>
              </a:rPr>
              <a:t>Archaeological period characterized by the earliest known stone tool manufacture.</a:t>
            </a:r>
          </a:p>
          <a:p>
            <a:pPr marL="457200" indent="-457200">
              <a:lnSpc>
                <a:spcPct val="90000"/>
              </a:lnSpc>
              <a:buClr>
                <a:schemeClr val="accent2"/>
              </a:buClr>
              <a:buFont typeface="Wingdings" pitchFamily="2" charset="2"/>
              <a:buChar char="q"/>
              <a:defRPr/>
            </a:pPr>
            <a:r>
              <a:rPr lang="en-US" sz="2400" dirty="0">
                <a:cs typeface="+mn-cs"/>
              </a:rPr>
              <a:t>Artifacts: stone axes, bone needles, hearth sites</a:t>
            </a:r>
          </a:p>
          <a:p>
            <a:pPr marL="457200" indent="-457200">
              <a:lnSpc>
                <a:spcPct val="90000"/>
              </a:lnSpc>
              <a:buClr>
                <a:schemeClr val="accent2"/>
              </a:buClr>
              <a:buFont typeface="Wingdings" pitchFamily="2" charset="2"/>
              <a:buChar char="q"/>
              <a:defRPr/>
            </a:pPr>
            <a:r>
              <a:rPr lang="en-US" sz="2400" dirty="0">
                <a:cs typeface="+mn-cs"/>
              </a:rPr>
              <a:t>Impacts on history: Improved diet and enhanced security enabled early humans to increase their numbers.</a:t>
            </a: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pic>
        <p:nvPicPr>
          <p:cNvPr id="13319" name="Picture 5" descr="axe31c"/>
          <p:cNvPicPr>
            <a:picLocks noChangeAspect="1" noChangeArrowheads="1"/>
          </p:cNvPicPr>
          <p:nvPr/>
        </p:nvPicPr>
        <p:blipFill>
          <a:blip r:embed="rId3" cstate="print"/>
          <a:srcRect/>
          <a:stretch>
            <a:fillRect/>
          </a:stretch>
        </p:blipFill>
        <p:spPr bwMode="auto">
          <a:xfrm>
            <a:off x="381000" y="2667000"/>
            <a:ext cx="1676400" cy="2438400"/>
          </a:xfrm>
          <a:prstGeom prst="rect">
            <a:avLst/>
          </a:prstGeom>
          <a:noFill/>
          <a:ln w="9525">
            <a:noFill/>
            <a:miter lim="800000"/>
            <a:headEnd/>
            <a:tailEnd/>
          </a:ln>
        </p:spPr>
      </p:pic>
      <p:sp>
        <p:nvSpPr>
          <p:cNvPr id="13320" name="Text Box 7"/>
          <p:cNvSpPr txBox="1">
            <a:spLocks noChangeArrowheads="1"/>
          </p:cNvSpPr>
          <p:nvPr/>
        </p:nvSpPr>
        <p:spPr bwMode="auto">
          <a:xfrm>
            <a:off x="304800" y="5105400"/>
            <a:ext cx="2057400" cy="369888"/>
          </a:xfrm>
          <a:prstGeom prst="rect">
            <a:avLst/>
          </a:prstGeom>
          <a:noFill/>
          <a:ln w="9525">
            <a:noFill/>
            <a:miter lim="800000"/>
            <a:headEnd/>
            <a:tailEnd/>
          </a:ln>
        </p:spPr>
        <p:txBody>
          <a:bodyPr>
            <a:spAutoFit/>
          </a:bodyPr>
          <a:lstStyle/>
          <a:p>
            <a:pPr eaLnBrk="0" hangingPunct="0">
              <a:spcBef>
                <a:spcPct val="50000"/>
              </a:spcBef>
            </a:pPr>
            <a:r>
              <a:rPr lang="en-US" sz="900"/>
              <a:t>(www.personal.psu.edu/users/w/x/wxk116/axe)</a:t>
            </a:r>
          </a:p>
        </p:txBody>
      </p:sp>
      <p:sp>
        <p:nvSpPr>
          <p:cNvPr id="13321" name="Text Box 8"/>
          <p:cNvSpPr txBox="1">
            <a:spLocks noChangeArrowheads="1"/>
          </p:cNvSpPr>
          <p:nvPr/>
        </p:nvSpPr>
        <p:spPr bwMode="auto">
          <a:xfrm>
            <a:off x="381000" y="2286000"/>
            <a:ext cx="1524000" cy="366713"/>
          </a:xfrm>
          <a:prstGeom prst="rect">
            <a:avLst/>
          </a:prstGeom>
          <a:noFill/>
          <a:ln w="9525">
            <a:noFill/>
            <a:miter lim="800000"/>
            <a:headEnd/>
            <a:tailEnd/>
          </a:ln>
        </p:spPr>
        <p:txBody>
          <a:bodyPr>
            <a:spAutoFit/>
          </a:bodyPr>
          <a:lstStyle/>
          <a:p>
            <a:pPr eaLnBrk="0" hangingPunct="0">
              <a:spcBef>
                <a:spcPct val="50000"/>
              </a:spcBef>
            </a:pPr>
            <a:r>
              <a:rPr lang="en-US"/>
              <a:t>Stone Axes</a:t>
            </a:r>
          </a:p>
        </p:txBody>
      </p:sp>
      <p:sp>
        <p:nvSpPr>
          <p:cNvPr id="11" name="Title 10"/>
          <p:cNvSpPr>
            <a:spLocks noGrp="1"/>
          </p:cNvSpPr>
          <p:nvPr>
            <p:ph type="title"/>
          </p:nvPr>
        </p:nvSpPr>
        <p:spPr/>
        <p:txBody>
          <a:bodyPr/>
          <a:lstStyle/>
          <a:p>
            <a:r>
              <a:rPr lang="en-US" dirty="0" smtClean="0">
                <a:solidFill>
                  <a:schemeClr val="tx1"/>
                </a:solidFill>
              </a:rPr>
              <a:t>Paleolithic Age</a:t>
            </a: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4675" y="304800"/>
            <a:ext cx="8001000" cy="1216025"/>
          </a:xfrm>
          <a:prstGeom prst="rect">
            <a:avLst/>
          </a:prstGeom>
        </p:spPr>
        <p:txBody>
          <a:bodyPr/>
          <a:lstStyle/>
          <a:p>
            <a:pPr algn="ctr" eaLnBrk="0" hangingPunct="0">
              <a:defRPr/>
            </a:pPr>
            <a:r>
              <a:rPr lang="en-US" sz="3200" dirty="0">
                <a:cs typeface="+mn-cs"/>
              </a:rPr>
              <a:t>Mesolithic </a:t>
            </a:r>
            <a:r>
              <a:rPr lang="en-US" sz="3200" dirty="0" smtClean="0">
                <a:cs typeface="+mn-cs"/>
              </a:rPr>
              <a:t>Age-10,000 </a:t>
            </a:r>
            <a:r>
              <a:rPr lang="en-US" sz="3200" dirty="0">
                <a:cs typeface="+mn-cs"/>
              </a:rPr>
              <a:t>BC-4000 BC</a:t>
            </a:r>
            <a:endParaRPr lang="en-US" sz="3200" kern="0" dirty="0">
              <a:latin typeface="+mj-lt"/>
              <a:ea typeface="+mj-ea"/>
              <a:cs typeface="+mj-cs"/>
            </a:endParaRPr>
          </a:p>
        </p:txBody>
      </p:sp>
      <p:sp>
        <p:nvSpPr>
          <p:cNvPr id="8" name="Content Placeholder 2"/>
          <p:cNvSpPr txBox="1">
            <a:spLocks/>
          </p:cNvSpPr>
          <p:nvPr/>
        </p:nvSpPr>
        <p:spPr>
          <a:xfrm>
            <a:off x="1905000" y="1752600"/>
            <a:ext cx="6858000" cy="4572000"/>
          </a:xfrm>
          <a:prstGeom prst="rect">
            <a:avLst/>
          </a:prstGeom>
        </p:spPr>
        <p:txBody>
          <a:bodyPr/>
          <a:lstStyle/>
          <a:p>
            <a:pPr marL="457200" indent="-457200">
              <a:lnSpc>
                <a:spcPct val="90000"/>
              </a:lnSpc>
              <a:buClr>
                <a:schemeClr val="accent2"/>
              </a:buClr>
              <a:buFont typeface="Wingdings" pitchFamily="2" charset="2"/>
              <a:buChar char="q"/>
              <a:defRPr/>
            </a:pPr>
            <a:r>
              <a:rPr lang="en-US" sz="2400" dirty="0">
                <a:cs typeface="+mn-cs"/>
              </a:rPr>
              <a:t>The period between the Paleolithic and the Neolithic, associated with the rise to dominance of </a:t>
            </a:r>
            <a:r>
              <a:rPr lang="en-US" sz="2400" dirty="0" err="1">
                <a:cs typeface="+mn-cs"/>
              </a:rPr>
              <a:t>microlithics</a:t>
            </a:r>
            <a:r>
              <a:rPr lang="en-US" sz="2400" dirty="0">
                <a:cs typeface="+mn-cs"/>
              </a:rPr>
              <a:t> (very small geometric form tools commonly used in composite tools)</a:t>
            </a:r>
          </a:p>
          <a:p>
            <a:pPr marL="457200" indent="-457200">
              <a:lnSpc>
                <a:spcPct val="90000"/>
              </a:lnSpc>
              <a:buClr>
                <a:schemeClr val="accent2"/>
              </a:buClr>
              <a:buFont typeface="Wingdings" pitchFamily="2" charset="2"/>
              <a:buChar char="q"/>
              <a:defRPr/>
            </a:pPr>
            <a:r>
              <a:rPr lang="en-US" sz="2400" dirty="0">
                <a:cs typeface="+mn-cs"/>
              </a:rPr>
              <a:t>Artifacts: leatherwork, basketry, fishing tackle, stone axes and wooden objects, canoes and bows, domesticating animals, stone circles, </a:t>
            </a:r>
            <a:r>
              <a:rPr lang="en-US" sz="2400" dirty="0" err="1" smtClean="0">
                <a:cs typeface="+mn-cs"/>
              </a:rPr>
              <a:t>henges</a:t>
            </a:r>
            <a:endParaRPr lang="en-US" sz="2400" dirty="0">
              <a:cs typeface="+mn-cs"/>
            </a:endParaRPr>
          </a:p>
          <a:p>
            <a:pPr marL="457200" indent="-457200">
              <a:lnSpc>
                <a:spcPct val="90000"/>
              </a:lnSpc>
              <a:buClr>
                <a:schemeClr val="accent2"/>
              </a:buClr>
              <a:buFont typeface="Wingdings" pitchFamily="2" charset="2"/>
              <a:buChar char="q"/>
              <a:defRPr/>
            </a:pPr>
            <a:r>
              <a:rPr lang="en-US" sz="2400" dirty="0">
                <a:cs typeface="+mn-cs"/>
              </a:rPr>
              <a:t>Impact on history: The gradual domestication of plants and animals led to the beginnings of settled communities.</a:t>
            </a: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pic>
        <p:nvPicPr>
          <p:cNvPr id="14343" name="Picture 6" descr="MesolithicHuts"/>
          <p:cNvPicPr>
            <a:picLocks noChangeAspect="1" noChangeArrowheads="1"/>
          </p:cNvPicPr>
          <p:nvPr/>
        </p:nvPicPr>
        <p:blipFill>
          <a:blip r:embed="rId3" cstate="print"/>
          <a:srcRect r="28619" b="17999"/>
          <a:stretch>
            <a:fillRect/>
          </a:stretch>
        </p:blipFill>
        <p:spPr bwMode="auto">
          <a:xfrm>
            <a:off x="115888" y="2743200"/>
            <a:ext cx="1712912" cy="2057400"/>
          </a:xfrm>
          <a:prstGeom prst="rect">
            <a:avLst/>
          </a:prstGeom>
          <a:noFill/>
          <a:ln w="9525">
            <a:noFill/>
            <a:miter lim="800000"/>
            <a:headEnd/>
            <a:tailEnd/>
          </a:ln>
        </p:spPr>
      </p:pic>
      <p:sp>
        <p:nvSpPr>
          <p:cNvPr id="14344" name="Text Box 7"/>
          <p:cNvSpPr txBox="1">
            <a:spLocks noChangeArrowheads="1"/>
          </p:cNvSpPr>
          <p:nvPr/>
        </p:nvSpPr>
        <p:spPr bwMode="auto">
          <a:xfrm>
            <a:off x="0" y="4800600"/>
            <a:ext cx="1905000" cy="508000"/>
          </a:xfrm>
          <a:prstGeom prst="rect">
            <a:avLst/>
          </a:prstGeom>
          <a:noFill/>
          <a:ln w="9525">
            <a:noFill/>
            <a:miter lim="800000"/>
            <a:headEnd/>
            <a:tailEnd/>
          </a:ln>
        </p:spPr>
        <p:txBody>
          <a:bodyPr>
            <a:spAutoFit/>
          </a:bodyPr>
          <a:lstStyle/>
          <a:p>
            <a:pPr eaLnBrk="0" hangingPunct="0">
              <a:spcBef>
                <a:spcPct val="50000"/>
              </a:spcBef>
            </a:pPr>
            <a:r>
              <a:rPr lang="en-US" sz="900"/>
              <a:t>(http://www.usm.maine.edu/~mcgrath/ireland_images/pages/mesolithic_huts.htm)</a:t>
            </a:r>
          </a:p>
        </p:txBody>
      </p:sp>
      <p:sp>
        <p:nvSpPr>
          <p:cNvPr id="14345" name="Text Box 8"/>
          <p:cNvSpPr txBox="1">
            <a:spLocks noChangeArrowheads="1"/>
          </p:cNvSpPr>
          <p:nvPr/>
        </p:nvSpPr>
        <p:spPr bwMode="auto">
          <a:xfrm>
            <a:off x="76200" y="2362200"/>
            <a:ext cx="1524000" cy="366713"/>
          </a:xfrm>
          <a:prstGeom prst="rect">
            <a:avLst/>
          </a:prstGeom>
          <a:noFill/>
          <a:ln w="9525">
            <a:noFill/>
            <a:miter lim="800000"/>
            <a:headEnd/>
            <a:tailEnd/>
          </a:ln>
        </p:spPr>
        <p:txBody>
          <a:bodyPr>
            <a:spAutoFit/>
          </a:bodyPr>
          <a:lstStyle/>
          <a:p>
            <a:pPr eaLnBrk="0" hangingPunct="0">
              <a:spcBef>
                <a:spcPct val="50000"/>
              </a:spcBef>
            </a:pPr>
            <a:r>
              <a:rPr lang="en-US"/>
              <a:t>Housing</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74675" y="304800"/>
            <a:ext cx="8001000" cy="1216025"/>
          </a:xfrm>
          <a:prstGeom prst="rect">
            <a:avLst/>
          </a:prstGeom>
        </p:spPr>
        <p:txBody>
          <a:bodyPr/>
          <a:lstStyle/>
          <a:p>
            <a:pPr algn="ctr" eaLnBrk="0" hangingPunct="0">
              <a:defRPr/>
            </a:pPr>
            <a:r>
              <a:rPr lang="en-US" sz="3600" dirty="0">
                <a:cs typeface="+mn-cs"/>
              </a:rPr>
              <a:t>Neolithic </a:t>
            </a:r>
            <a:r>
              <a:rPr lang="en-US" sz="3600" dirty="0" smtClean="0">
                <a:cs typeface="+mn-cs"/>
              </a:rPr>
              <a:t>Age-4000 </a:t>
            </a:r>
            <a:r>
              <a:rPr lang="en-US" sz="3600" dirty="0">
                <a:cs typeface="+mn-cs"/>
              </a:rPr>
              <a:t>BC-2300 BC</a:t>
            </a:r>
            <a:endParaRPr lang="en-US" sz="3800" kern="0" dirty="0">
              <a:latin typeface="+mj-lt"/>
              <a:ea typeface="+mj-ea"/>
              <a:cs typeface="+mj-cs"/>
            </a:endParaRPr>
          </a:p>
        </p:txBody>
      </p:sp>
      <p:sp>
        <p:nvSpPr>
          <p:cNvPr id="8" name="Content Placeholder 2"/>
          <p:cNvSpPr txBox="1">
            <a:spLocks/>
          </p:cNvSpPr>
          <p:nvPr/>
        </p:nvSpPr>
        <p:spPr>
          <a:xfrm>
            <a:off x="1905000" y="1752600"/>
            <a:ext cx="6662738" cy="4267200"/>
          </a:xfrm>
          <a:prstGeom prst="rect">
            <a:avLst/>
          </a:prstGeom>
        </p:spPr>
        <p:txBody>
          <a:bodyPr/>
          <a:lstStyle/>
          <a:p>
            <a:pPr marL="457200" indent="-457200">
              <a:lnSpc>
                <a:spcPct val="90000"/>
              </a:lnSpc>
              <a:buClr>
                <a:schemeClr val="accent2"/>
              </a:buClr>
              <a:buFont typeface="Wingdings" pitchFamily="2" charset="2"/>
              <a:buChar char="q"/>
              <a:defRPr/>
            </a:pPr>
            <a:r>
              <a:rPr lang="en-US" sz="2400" dirty="0">
                <a:cs typeface="+mn-cs"/>
              </a:rPr>
              <a:t>The period is characterized by the development of agriculture and an increasing emphasis on year-round settlements.</a:t>
            </a:r>
          </a:p>
          <a:p>
            <a:pPr marL="457200" indent="-457200">
              <a:lnSpc>
                <a:spcPct val="90000"/>
              </a:lnSpc>
              <a:buClr>
                <a:schemeClr val="accent2"/>
              </a:buClr>
              <a:buFont typeface="Wingdings" pitchFamily="2" charset="2"/>
              <a:buChar char="q"/>
              <a:defRPr/>
            </a:pPr>
            <a:r>
              <a:rPr lang="en-US" sz="2400" dirty="0">
                <a:cs typeface="+mn-cs"/>
              </a:rPr>
              <a:t>Artifacts: pottery, polished stone tools, spinning and weaving tools, wooden plows, sickles</a:t>
            </a:r>
          </a:p>
          <a:p>
            <a:pPr marL="457200" indent="-457200">
              <a:lnSpc>
                <a:spcPct val="90000"/>
              </a:lnSpc>
              <a:buClr>
                <a:schemeClr val="accent2"/>
              </a:buClr>
              <a:buFont typeface="Wingdings" pitchFamily="2" charset="2"/>
              <a:buChar char="q"/>
              <a:defRPr/>
            </a:pPr>
            <a:r>
              <a:rPr lang="en-US" sz="2400" dirty="0">
                <a:cs typeface="+mn-cs"/>
              </a:rPr>
              <a:t>Impact on history: Dependable year-round food supply enables division of labor and specialization that spurs invention and innovation.</a:t>
            </a:r>
          </a:p>
          <a:p>
            <a:pPr marL="469900" indent="-469900" eaLnBrk="0" hangingPunct="0">
              <a:spcBef>
                <a:spcPct val="20000"/>
              </a:spcBef>
              <a:buClr>
                <a:schemeClr val="accent2"/>
              </a:buClr>
              <a:buFont typeface="Wingdings" pitchFamily="2" charset="2"/>
              <a:buChar char="o"/>
              <a:defRPr/>
            </a:pPr>
            <a:endParaRPr lang="en-US" sz="2400" kern="0" dirty="0">
              <a:solidFill>
                <a:srgbClr val="009900"/>
              </a:solidFill>
              <a:latin typeface="+mn-lt"/>
              <a:cs typeface="+mn-cs"/>
            </a:endParaRPr>
          </a:p>
        </p:txBody>
      </p:sp>
      <p:pic>
        <p:nvPicPr>
          <p:cNvPr id="15367" name="Picture 6" descr="Neolithic%20Machiayao%20Jar"/>
          <p:cNvPicPr>
            <a:picLocks noChangeAspect="1" noChangeArrowheads="1"/>
          </p:cNvPicPr>
          <p:nvPr/>
        </p:nvPicPr>
        <p:blipFill>
          <a:blip r:embed="rId3" cstate="print"/>
          <a:srcRect/>
          <a:stretch>
            <a:fillRect/>
          </a:stretch>
        </p:blipFill>
        <p:spPr bwMode="auto">
          <a:xfrm>
            <a:off x="115888" y="2819400"/>
            <a:ext cx="1712912" cy="2514600"/>
          </a:xfrm>
          <a:prstGeom prst="rect">
            <a:avLst/>
          </a:prstGeom>
          <a:noFill/>
          <a:ln w="9525">
            <a:noFill/>
            <a:miter lim="800000"/>
            <a:headEnd/>
            <a:tailEnd/>
          </a:ln>
        </p:spPr>
      </p:pic>
      <p:sp>
        <p:nvSpPr>
          <p:cNvPr id="15368" name="Text Box 7"/>
          <p:cNvSpPr txBox="1">
            <a:spLocks noChangeArrowheads="1"/>
          </p:cNvSpPr>
          <p:nvPr/>
        </p:nvSpPr>
        <p:spPr bwMode="auto">
          <a:xfrm>
            <a:off x="0" y="5378450"/>
            <a:ext cx="1828800" cy="508000"/>
          </a:xfrm>
          <a:prstGeom prst="rect">
            <a:avLst/>
          </a:prstGeom>
          <a:noFill/>
          <a:ln w="9525">
            <a:noFill/>
            <a:miter lim="800000"/>
            <a:headEnd/>
            <a:tailEnd/>
          </a:ln>
        </p:spPr>
        <p:txBody>
          <a:bodyPr>
            <a:spAutoFit/>
          </a:bodyPr>
          <a:lstStyle/>
          <a:p>
            <a:pPr eaLnBrk="0" hangingPunct="0">
              <a:spcBef>
                <a:spcPct val="50000"/>
              </a:spcBef>
            </a:pPr>
            <a:r>
              <a:rPr lang="en-US" sz="900"/>
              <a:t>(http://www.albertomanuelcheung.com/Neolithic%20Machiayao%20Jar.htm)</a:t>
            </a:r>
          </a:p>
        </p:txBody>
      </p:sp>
      <p:sp>
        <p:nvSpPr>
          <p:cNvPr id="15369" name="Text Box 8"/>
          <p:cNvSpPr txBox="1">
            <a:spLocks noChangeArrowheads="1"/>
          </p:cNvSpPr>
          <p:nvPr/>
        </p:nvSpPr>
        <p:spPr bwMode="auto">
          <a:xfrm>
            <a:off x="76200" y="2438400"/>
            <a:ext cx="1524000" cy="366713"/>
          </a:xfrm>
          <a:prstGeom prst="rect">
            <a:avLst/>
          </a:prstGeom>
          <a:noFill/>
          <a:ln w="9525">
            <a:noFill/>
            <a:miter lim="800000"/>
            <a:headEnd/>
            <a:tailEnd/>
          </a:ln>
        </p:spPr>
        <p:txBody>
          <a:bodyPr>
            <a:spAutoFit/>
          </a:bodyPr>
          <a:lstStyle/>
          <a:p>
            <a:pPr eaLnBrk="0" hangingPunct="0">
              <a:spcBef>
                <a:spcPct val="50000"/>
              </a:spcBef>
            </a:pPr>
            <a:r>
              <a:rPr lang="en-US"/>
              <a:t>Pottery</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b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TotalTime>
  <Words>1127</Words>
  <Application>Microsoft Office PowerPoint</Application>
  <PresentationFormat>On-screen Show (4:3)</PresentationFormat>
  <Paragraphs>198</Paragraphs>
  <Slides>21</Slides>
  <Notes>17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Technology Changes History</vt:lpstr>
      <vt:lpstr>Big Idea</vt:lpstr>
      <vt:lpstr>Essential Questions</vt:lpstr>
      <vt:lpstr>Technology is increasing at an exponential rate.</vt:lpstr>
      <vt:lpstr>Key Developments</vt:lpstr>
      <vt:lpstr>History </vt:lpstr>
      <vt:lpstr>Paleolithic Age</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Base>www.engineeringbydesign.org</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Engineering byDesign</dc:subject>
  <dc:creator>DCaron</dc:creator>
  <cp:keywords>STEM Engineering Technological Literacy</cp:keywords>
  <dc:description>Template PowerPoint for use by EbD Curriculum Specialists to deliver EbD Training.  All other uses prohibited without prior consent.</dc:description>
  <cp:lastModifiedBy>btrevino</cp:lastModifiedBy>
  <cp:revision>45</cp:revision>
  <dcterms:created xsi:type="dcterms:W3CDTF">2010-12-23T22:01:00Z</dcterms:created>
  <dcterms:modified xsi:type="dcterms:W3CDTF">2013-03-18T16:35:13Z</dcterms:modified>
  <cp:category>EbD</cp:category>
</cp:coreProperties>
</file>